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 id="2147483669" r:id="rId5"/>
    <p:sldMasterId id="2147483663" r:id="rId6"/>
  </p:sldMasterIdLst>
  <p:notesMasterIdLst>
    <p:notesMasterId r:id="rId30"/>
  </p:notesMasterIdLst>
  <p:handoutMasterIdLst>
    <p:handoutMasterId r:id="rId31"/>
  </p:handoutMasterIdLst>
  <p:sldIdLst>
    <p:sldId id="404" r:id="rId7"/>
    <p:sldId id="414" r:id="rId8"/>
    <p:sldId id="275" r:id="rId9"/>
    <p:sldId id="415" r:id="rId10"/>
    <p:sldId id="392" r:id="rId11"/>
    <p:sldId id="425" r:id="rId12"/>
    <p:sldId id="423" r:id="rId13"/>
    <p:sldId id="413" r:id="rId14"/>
    <p:sldId id="393" r:id="rId15"/>
    <p:sldId id="424" r:id="rId16"/>
    <p:sldId id="403" r:id="rId17"/>
    <p:sldId id="405" r:id="rId18"/>
    <p:sldId id="416" r:id="rId19"/>
    <p:sldId id="406" r:id="rId20"/>
    <p:sldId id="407" r:id="rId21"/>
    <p:sldId id="419" r:id="rId22"/>
    <p:sldId id="409" r:id="rId23"/>
    <p:sldId id="410" r:id="rId24"/>
    <p:sldId id="418" r:id="rId25"/>
    <p:sldId id="384" r:id="rId26"/>
    <p:sldId id="420" r:id="rId27"/>
    <p:sldId id="421" r:id="rId28"/>
    <p:sldId id="4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0BCB0"/>
    <a:srgbClr val="A3ABAF"/>
    <a:srgbClr val="003BDD"/>
    <a:srgbClr val="FFFFFF"/>
    <a:srgbClr val="EDDA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06" d="100"/>
          <a:sy n="106" d="100"/>
        </p:scale>
        <p:origin x="1336" y="48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01CED-A9A0-C295-6401-8CA7CCBD8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D7F430-511E-38EE-B7AA-3BDDF6C718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s"/>
              <a:t>2022</a:t>
            </a:r>
          </a:p>
        </p:txBody>
      </p:sp>
      <p:sp>
        <p:nvSpPr>
          <p:cNvPr id="4" name="Footer Placeholder 3">
            <a:extLst>
              <a:ext uri="{FF2B5EF4-FFF2-40B4-BE49-F238E27FC236}">
                <a16:creationId xmlns:a16="http://schemas.microsoft.com/office/drawing/2014/main" id="{CF0B7CAD-2F3B-6F5D-7D98-8630444FDE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8E36D6-4A15-A3F4-26E6-949A5CBFFF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0E7807-94F5-420F-B40C-E822C7CC91B9}" type="slidenum">
              <a:rPr lang="en-US" smtClean="0"/>
              <a:t>‹#›</a:t>
            </a:fld>
            <a:endParaRPr lang="en-US"/>
          </a:p>
        </p:txBody>
      </p:sp>
    </p:spTree>
    <p:extLst>
      <p:ext uri="{BB962C8B-B14F-4D97-AF65-F5344CB8AC3E}">
        <p14:creationId xmlns:p14="http://schemas.microsoft.com/office/powerpoint/2010/main" val="70825672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s"/>
              <a:t>2022</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
              <a:t>Haga clic para editar los estilos de texto maestro</a:t>
            </a:r>
          </a:p>
          <a:p>
            <a:pPr lvl="1"/>
            <a:r>
              <a:rPr lang="es"/>
              <a:t>Segundo nivel</a:t>
            </a:r>
          </a:p>
          <a:p>
            <a:pPr lvl="2"/>
            <a:r>
              <a:rPr lang="es"/>
              <a:t>Tercer nivel</a:t>
            </a:r>
          </a:p>
          <a:p>
            <a:pPr lvl="3"/>
            <a:r>
              <a:rPr lang="es"/>
              <a:t>Cuarto nivel</a:t>
            </a:r>
          </a:p>
          <a:p>
            <a:pPr lvl="4"/>
            <a:r>
              <a:rPr lang="es"/>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DD07C-95DA-4A08-B35F-8D41020A9A7A}" type="slidenum">
              <a:rPr lang="en-US" smtClean="0"/>
              <a:t>‹#›</a:t>
            </a:fld>
            <a:endParaRPr lang="en-US"/>
          </a:p>
        </p:txBody>
      </p:sp>
    </p:spTree>
    <p:extLst>
      <p:ext uri="{BB962C8B-B14F-4D97-AF65-F5344CB8AC3E}">
        <p14:creationId xmlns:p14="http://schemas.microsoft.com/office/powerpoint/2010/main" val="45317616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6587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CBC6A85-3E9F-1B94-A30D-FE57865DA9BB}"/>
              </a:ext>
            </a:extLst>
          </p:cNvPr>
          <p:cNvSpPr>
            <a:spLocks noGrp="1"/>
          </p:cNvSpPr>
          <p:nvPr>
            <p:ph type="dt" idx="1"/>
          </p:nvPr>
        </p:nvSpPr>
        <p:spPr/>
        <p:txBody>
          <a:bodyPr/>
          <a:lstStyle/>
          <a:p>
            <a:r>
              <a:rPr lang="es"/>
              <a:t>2022</a:t>
            </a:r>
          </a:p>
        </p:txBody>
      </p:sp>
    </p:spTree>
    <p:extLst>
      <p:ext uri="{BB962C8B-B14F-4D97-AF65-F5344CB8AC3E}">
        <p14:creationId xmlns:p14="http://schemas.microsoft.com/office/powerpoint/2010/main" val="2873747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a:p>
        </p:txBody>
      </p:sp>
      <p:sp>
        <p:nvSpPr>
          <p:cNvPr id="4" name="Date Placeholder 3">
            <a:extLst>
              <a:ext uri="{FF2B5EF4-FFF2-40B4-BE49-F238E27FC236}">
                <a16:creationId xmlns:a16="http://schemas.microsoft.com/office/drawing/2014/main" id="{A704297B-08A0-A3F2-D074-F13473AF9167}"/>
              </a:ext>
            </a:extLst>
          </p:cNvPr>
          <p:cNvSpPr>
            <a:spLocks noGrp="1"/>
          </p:cNvSpPr>
          <p:nvPr>
            <p:ph type="dt" idx="1"/>
          </p:nvPr>
        </p:nvSpPr>
        <p:spPr/>
        <p:txBody>
          <a:bodyPr/>
          <a:lstStyle/>
          <a:p>
            <a:r>
              <a:rPr lang="es"/>
              <a:t>2022</a:t>
            </a:r>
          </a:p>
        </p:txBody>
      </p:sp>
    </p:spTree>
    <p:extLst>
      <p:ext uri="{BB962C8B-B14F-4D97-AF65-F5344CB8AC3E}">
        <p14:creationId xmlns:p14="http://schemas.microsoft.com/office/powerpoint/2010/main" val="245572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a:p>
        </p:txBody>
      </p:sp>
      <p:sp>
        <p:nvSpPr>
          <p:cNvPr id="4" name="Date Placeholder 3">
            <a:extLst>
              <a:ext uri="{FF2B5EF4-FFF2-40B4-BE49-F238E27FC236}">
                <a16:creationId xmlns:a16="http://schemas.microsoft.com/office/drawing/2014/main" id="{C3E3A422-52DE-4AD8-5C94-1A292CDF5DE8}"/>
              </a:ext>
            </a:extLst>
          </p:cNvPr>
          <p:cNvSpPr>
            <a:spLocks noGrp="1"/>
          </p:cNvSpPr>
          <p:nvPr>
            <p:ph type="dt" idx="1"/>
          </p:nvPr>
        </p:nvSpPr>
        <p:spPr/>
        <p:txBody>
          <a:bodyPr/>
          <a:lstStyle/>
          <a:p>
            <a:r>
              <a:rPr lang="es"/>
              <a:t>2022</a:t>
            </a:r>
          </a:p>
        </p:txBody>
      </p:sp>
    </p:spTree>
    <p:extLst>
      <p:ext uri="{BB962C8B-B14F-4D97-AF65-F5344CB8AC3E}">
        <p14:creationId xmlns:p14="http://schemas.microsoft.com/office/powerpoint/2010/main" val="272121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a:p>
        </p:txBody>
      </p:sp>
      <p:sp>
        <p:nvSpPr>
          <p:cNvPr id="4" name="Date Placeholder 3">
            <a:extLst>
              <a:ext uri="{FF2B5EF4-FFF2-40B4-BE49-F238E27FC236}">
                <a16:creationId xmlns:a16="http://schemas.microsoft.com/office/drawing/2014/main" id="{C3E3A422-52DE-4AD8-5C94-1A292CDF5DE8}"/>
              </a:ext>
            </a:extLst>
          </p:cNvPr>
          <p:cNvSpPr>
            <a:spLocks noGrp="1"/>
          </p:cNvSpPr>
          <p:nvPr>
            <p:ph type="dt" idx="1"/>
          </p:nvPr>
        </p:nvSpPr>
        <p:spPr/>
        <p:txBody>
          <a:bodyPr/>
          <a:lstStyle/>
          <a:p>
            <a:r>
              <a:rPr lang="es"/>
              <a:t>2022</a:t>
            </a:r>
          </a:p>
        </p:txBody>
      </p:sp>
    </p:spTree>
    <p:extLst>
      <p:ext uri="{BB962C8B-B14F-4D97-AF65-F5344CB8AC3E}">
        <p14:creationId xmlns:p14="http://schemas.microsoft.com/office/powerpoint/2010/main" val="1059704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a:p>
        </p:txBody>
      </p:sp>
      <p:sp>
        <p:nvSpPr>
          <p:cNvPr id="4" name="Date Placeholder 3">
            <a:extLst>
              <a:ext uri="{FF2B5EF4-FFF2-40B4-BE49-F238E27FC236}">
                <a16:creationId xmlns:a16="http://schemas.microsoft.com/office/drawing/2014/main" id="{C3E3A422-52DE-4AD8-5C94-1A292CDF5DE8}"/>
              </a:ext>
            </a:extLst>
          </p:cNvPr>
          <p:cNvSpPr>
            <a:spLocks noGrp="1"/>
          </p:cNvSpPr>
          <p:nvPr>
            <p:ph type="dt" idx="1"/>
          </p:nvPr>
        </p:nvSpPr>
        <p:spPr/>
        <p:txBody>
          <a:bodyPr/>
          <a:lstStyle/>
          <a:p>
            <a:r>
              <a:rPr lang="es"/>
              <a:t>2022</a:t>
            </a:r>
          </a:p>
        </p:txBody>
      </p:sp>
    </p:spTree>
    <p:extLst>
      <p:ext uri="{BB962C8B-B14F-4D97-AF65-F5344CB8AC3E}">
        <p14:creationId xmlns:p14="http://schemas.microsoft.com/office/powerpoint/2010/main" val="3336086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a:p>
        </p:txBody>
      </p:sp>
      <p:sp>
        <p:nvSpPr>
          <p:cNvPr id="4" name="Date Placeholder 3">
            <a:extLst>
              <a:ext uri="{FF2B5EF4-FFF2-40B4-BE49-F238E27FC236}">
                <a16:creationId xmlns:a16="http://schemas.microsoft.com/office/drawing/2014/main" id="{C3E3A422-52DE-4AD8-5C94-1A292CDF5DE8}"/>
              </a:ext>
            </a:extLst>
          </p:cNvPr>
          <p:cNvSpPr>
            <a:spLocks noGrp="1"/>
          </p:cNvSpPr>
          <p:nvPr>
            <p:ph type="dt" idx="1"/>
          </p:nvPr>
        </p:nvSpPr>
        <p:spPr/>
        <p:txBody>
          <a:bodyPr/>
          <a:lstStyle/>
          <a:p>
            <a:r>
              <a:rPr lang="es"/>
              <a:t>2022</a:t>
            </a:r>
          </a:p>
        </p:txBody>
      </p:sp>
    </p:spTree>
    <p:extLst>
      <p:ext uri="{BB962C8B-B14F-4D97-AF65-F5344CB8AC3E}">
        <p14:creationId xmlns:p14="http://schemas.microsoft.com/office/powerpoint/2010/main" val="3705318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CBC6A85-3E9F-1B94-A30D-FE57865DA9BB}"/>
              </a:ext>
            </a:extLst>
          </p:cNvPr>
          <p:cNvSpPr>
            <a:spLocks noGrp="1"/>
          </p:cNvSpPr>
          <p:nvPr>
            <p:ph type="dt" idx="1"/>
          </p:nvPr>
        </p:nvSpPr>
        <p:spPr/>
        <p:txBody>
          <a:bodyPr/>
          <a:lstStyle/>
          <a:p>
            <a:r>
              <a:rPr lang="es"/>
              <a:t>2022</a:t>
            </a:r>
          </a:p>
        </p:txBody>
      </p:sp>
    </p:spTree>
    <p:extLst>
      <p:ext uri="{BB962C8B-B14F-4D97-AF65-F5344CB8AC3E}">
        <p14:creationId xmlns:p14="http://schemas.microsoft.com/office/powerpoint/2010/main" val="577078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CBC6A85-3E9F-1B94-A30D-FE57865DA9BB}"/>
              </a:ext>
            </a:extLst>
          </p:cNvPr>
          <p:cNvSpPr>
            <a:spLocks noGrp="1"/>
          </p:cNvSpPr>
          <p:nvPr>
            <p:ph type="dt" idx="1"/>
          </p:nvPr>
        </p:nvSpPr>
        <p:spPr/>
        <p:txBody>
          <a:bodyPr/>
          <a:lstStyle/>
          <a:p>
            <a:r>
              <a:rPr lang="es"/>
              <a:t>2022</a:t>
            </a:r>
          </a:p>
        </p:txBody>
      </p:sp>
    </p:spTree>
    <p:extLst>
      <p:ext uri="{BB962C8B-B14F-4D97-AF65-F5344CB8AC3E}">
        <p14:creationId xmlns:p14="http://schemas.microsoft.com/office/powerpoint/2010/main" val="2651138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CBC6A85-3E9F-1B94-A30D-FE57865DA9BB}"/>
              </a:ext>
            </a:extLst>
          </p:cNvPr>
          <p:cNvSpPr>
            <a:spLocks noGrp="1"/>
          </p:cNvSpPr>
          <p:nvPr>
            <p:ph type="dt" idx="1"/>
          </p:nvPr>
        </p:nvSpPr>
        <p:spPr/>
        <p:txBody>
          <a:bodyPr/>
          <a:lstStyle/>
          <a:p>
            <a:r>
              <a:rPr lang="es"/>
              <a:t>2022</a:t>
            </a:r>
          </a:p>
        </p:txBody>
      </p:sp>
    </p:spTree>
    <p:extLst>
      <p:ext uri="{BB962C8B-B14F-4D97-AF65-F5344CB8AC3E}">
        <p14:creationId xmlns:p14="http://schemas.microsoft.com/office/powerpoint/2010/main" val="31996688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in - Content">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F80C1E0-ADB7-4045-8E73-4F115BD81031}"/>
              </a:ext>
            </a:extLst>
          </p:cNvPr>
          <p:cNvSpPr txBox="1"/>
          <p:nvPr userDrawn="1"/>
        </p:nvSpPr>
        <p:spPr>
          <a:xfrm>
            <a:off x="497840" y="6391651"/>
            <a:ext cx="3699164"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s" sz="900" b="0">
                <a:solidFill>
                  <a:schemeClr val="bg1">
                    <a:lumMod val="85000"/>
                  </a:schemeClr>
                </a:solidFill>
                <a:latin typeface="Source Sans Pro" panose="020B0503030403020204" pitchFamily="34" charset="0"/>
                <a:ea typeface="Source Sans Pro" panose="020B0503030403020204" pitchFamily="34" charset="0"/>
              </a:rPr>
              <a:t>©2024 React Mobile, Inc. Todos los derechos reservados. Confidencial y de propiedad exclusiva.</a:t>
            </a:r>
            <a:endParaRPr lang="en-US" sz="1500">
              <a:solidFill>
                <a:schemeClr val="tx2"/>
              </a:solidFill>
              <a:latin typeface="Source Sans Pro" panose="020B0503030403020204" pitchFamily="34" charset="0"/>
              <a:ea typeface="Source Sans Pro" panose="020B0503030403020204" pitchFamily="34" charset="0"/>
            </a:endParaRPr>
          </a:p>
        </p:txBody>
      </p:sp>
      <p:sp>
        <p:nvSpPr>
          <p:cNvPr id="13" name="Rectangle 12">
            <a:extLst>
              <a:ext uri="{FF2B5EF4-FFF2-40B4-BE49-F238E27FC236}">
                <a16:creationId xmlns:a16="http://schemas.microsoft.com/office/drawing/2014/main" id="{8A6D5470-8DCF-6C44-88D0-2AE57CAD84AA}"/>
              </a:ext>
            </a:extLst>
          </p:cNvPr>
          <p:cNvSpPr/>
          <p:nvPr userDrawn="1"/>
        </p:nvSpPr>
        <p:spPr>
          <a:xfrm>
            <a:off x="0" y="0"/>
            <a:ext cx="12192000" cy="9144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4CB82700-2F75-B448-8F42-A430EC308DFC}"/>
              </a:ext>
            </a:extLst>
          </p:cNvPr>
          <p:cNvSpPr/>
          <p:nvPr userDrawn="1"/>
        </p:nvSpPr>
        <p:spPr>
          <a:xfrm>
            <a:off x="0" y="914400"/>
            <a:ext cx="12192000" cy="116378"/>
          </a:xfrm>
          <a:prstGeom prst="rect">
            <a:avLst/>
          </a:prstGeom>
          <a:gradFill flip="none" rotWithShape="1">
            <a:gsLst>
              <a:gs pos="0">
                <a:schemeClr val="accent1">
                  <a:lumMod val="45000"/>
                  <a:lumOff val="55000"/>
                </a:schemeClr>
              </a:gs>
              <a:gs pos="0">
                <a:schemeClr val="accent1">
                  <a:lumMod val="86000"/>
                </a:schemeClr>
              </a:gs>
              <a:gs pos="42000">
                <a:schemeClr val="accent1"/>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Title 14">
            <a:extLst>
              <a:ext uri="{FF2B5EF4-FFF2-40B4-BE49-F238E27FC236}">
                <a16:creationId xmlns:a16="http://schemas.microsoft.com/office/drawing/2014/main" id="{E7EB2CB6-3B1C-6244-810D-7795B9F622CD}"/>
              </a:ext>
            </a:extLst>
          </p:cNvPr>
          <p:cNvSpPr>
            <a:spLocks noGrp="1"/>
          </p:cNvSpPr>
          <p:nvPr>
            <p:ph type="title" hasCustomPrompt="1"/>
          </p:nvPr>
        </p:nvSpPr>
        <p:spPr>
          <a:xfrm>
            <a:off x="497840" y="227556"/>
            <a:ext cx="8918876" cy="518403"/>
          </a:xfrm>
          <a:prstGeom prst="rect">
            <a:avLst/>
          </a:prstGeom>
        </p:spPr>
        <p:txBody>
          <a:bodyPr/>
          <a:lstStyle>
            <a:lvl1pPr algn="l">
              <a:defRPr sz="3300" b="1" i="0">
                <a:solidFill>
                  <a:schemeClr val="bg1"/>
                </a:solidFill>
                <a:latin typeface="Source Sans Pro" panose="020B0503030403020204" pitchFamily="34" charset="0"/>
                <a:ea typeface="Source Sans Pro" panose="020B0503030403020204" pitchFamily="34" charset="0"/>
              </a:defRPr>
            </a:lvl1pPr>
          </a:lstStyle>
          <a:p>
            <a:r>
              <a:rPr lang="es"/>
              <a:t>HAGA CLIC PARA EDITAR EL ESTILO DEL TÍTULO MAESTRO</a:t>
            </a:r>
          </a:p>
        </p:txBody>
      </p:sp>
      <p:pic>
        <p:nvPicPr>
          <p:cNvPr id="17" name="Picture 16" descr="Logotipo&#10;&#10;Descripción generada automáticamente">
            <a:extLst>
              <a:ext uri="{FF2B5EF4-FFF2-40B4-BE49-F238E27FC236}">
                <a16:creationId xmlns:a16="http://schemas.microsoft.com/office/drawing/2014/main" id="{BBB65C16-3E62-5F4B-915A-EF778FAB0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03669" y="160422"/>
            <a:ext cx="690492" cy="585537"/>
          </a:xfrm>
          <a:prstGeom prst="rect">
            <a:avLst/>
          </a:prstGeom>
        </p:spPr>
      </p:pic>
      <p:sp>
        <p:nvSpPr>
          <p:cNvPr id="20" name="TextBox 19">
            <a:extLst>
              <a:ext uri="{FF2B5EF4-FFF2-40B4-BE49-F238E27FC236}">
                <a16:creationId xmlns:a16="http://schemas.microsoft.com/office/drawing/2014/main" id="{BF93C5BF-DCA3-B541-8612-9A22C6C19DEC}"/>
              </a:ext>
            </a:extLst>
          </p:cNvPr>
          <p:cNvSpPr txBox="1"/>
          <p:nvPr userDrawn="1"/>
        </p:nvSpPr>
        <p:spPr>
          <a:xfrm>
            <a:off x="11348914" y="6391651"/>
            <a:ext cx="409074" cy="2359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p>
            <a:pPr algn="r"/>
            <a:endParaRPr lang="en-US" sz="1200" b="0" i="0">
              <a:solidFill>
                <a:schemeClr val="tx2"/>
              </a:solidFill>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30900216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in - Content">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F80C1E0-ADB7-4045-8E73-4F115BD81031}"/>
              </a:ext>
            </a:extLst>
          </p:cNvPr>
          <p:cNvSpPr txBox="1"/>
          <p:nvPr userDrawn="1"/>
        </p:nvSpPr>
        <p:spPr>
          <a:xfrm>
            <a:off x="497840" y="6391651"/>
            <a:ext cx="369916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s" sz="900" b="0">
                <a:solidFill>
                  <a:schemeClr val="bg1">
                    <a:lumMod val="85000"/>
                  </a:schemeClr>
                </a:solidFill>
                <a:latin typeface="Source Sans Pro" panose="020B0503030403020204" pitchFamily="34" charset="0"/>
                <a:ea typeface="Source Sans Pro" panose="020B0503030403020204" pitchFamily="34" charset="0"/>
              </a:rPr>
              <a:t>©2024 React Mobile, Inc. Todos los derechos reservados. Confidencial y de propiedad exclusiva.</a:t>
            </a:r>
            <a:endParaRPr lang="en-US" sz="1500">
              <a:solidFill>
                <a:schemeClr val="tx2"/>
              </a:solidFill>
              <a:latin typeface="Source Sans Pro" panose="020B0503030403020204" pitchFamily="34" charset="0"/>
              <a:ea typeface="Source Sans Pro" panose="020B0503030403020204" pitchFamily="34" charset="0"/>
            </a:endParaRPr>
          </a:p>
        </p:txBody>
      </p:sp>
      <p:sp>
        <p:nvSpPr>
          <p:cNvPr id="13" name="Rectangle 12">
            <a:extLst>
              <a:ext uri="{FF2B5EF4-FFF2-40B4-BE49-F238E27FC236}">
                <a16:creationId xmlns:a16="http://schemas.microsoft.com/office/drawing/2014/main" id="{8A6D5470-8DCF-6C44-88D0-2AE57CAD84AA}"/>
              </a:ext>
            </a:extLst>
          </p:cNvPr>
          <p:cNvSpPr/>
          <p:nvPr userDrawn="1"/>
        </p:nvSpPr>
        <p:spPr>
          <a:xfrm>
            <a:off x="0" y="0"/>
            <a:ext cx="12192000" cy="9144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4CB82700-2F75-B448-8F42-A430EC308DFC}"/>
              </a:ext>
            </a:extLst>
          </p:cNvPr>
          <p:cNvSpPr/>
          <p:nvPr userDrawn="1"/>
        </p:nvSpPr>
        <p:spPr>
          <a:xfrm>
            <a:off x="0" y="914400"/>
            <a:ext cx="12192000" cy="116378"/>
          </a:xfrm>
          <a:prstGeom prst="rect">
            <a:avLst/>
          </a:prstGeom>
          <a:gradFill flip="none" rotWithShape="1">
            <a:gsLst>
              <a:gs pos="0">
                <a:schemeClr val="accent1">
                  <a:lumMod val="45000"/>
                  <a:lumOff val="55000"/>
                </a:schemeClr>
              </a:gs>
              <a:gs pos="0">
                <a:schemeClr val="accent1">
                  <a:lumMod val="86000"/>
                </a:schemeClr>
              </a:gs>
              <a:gs pos="42000">
                <a:schemeClr val="accent1"/>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Title 14">
            <a:extLst>
              <a:ext uri="{FF2B5EF4-FFF2-40B4-BE49-F238E27FC236}">
                <a16:creationId xmlns:a16="http://schemas.microsoft.com/office/drawing/2014/main" id="{E7EB2CB6-3B1C-6244-810D-7795B9F622CD}"/>
              </a:ext>
            </a:extLst>
          </p:cNvPr>
          <p:cNvSpPr>
            <a:spLocks noGrp="1"/>
          </p:cNvSpPr>
          <p:nvPr>
            <p:ph type="title" hasCustomPrompt="1"/>
          </p:nvPr>
        </p:nvSpPr>
        <p:spPr>
          <a:xfrm>
            <a:off x="497840" y="227556"/>
            <a:ext cx="8918876" cy="518403"/>
          </a:xfrm>
          <a:prstGeom prst="rect">
            <a:avLst/>
          </a:prstGeom>
        </p:spPr>
        <p:txBody>
          <a:bodyPr/>
          <a:lstStyle>
            <a:lvl1pPr algn="l">
              <a:defRPr sz="3300" b="1" i="0">
                <a:solidFill>
                  <a:schemeClr val="bg1"/>
                </a:solidFill>
                <a:latin typeface="Source Sans Pro" panose="020B0503030403020204" pitchFamily="34" charset="0"/>
                <a:ea typeface="Source Sans Pro" panose="020B0503030403020204" pitchFamily="34" charset="0"/>
              </a:defRPr>
            </a:lvl1pPr>
          </a:lstStyle>
          <a:p>
            <a:r>
              <a:rPr lang="es"/>
              <a:t>HAGA CLIC PARA EDITAR EL ESTILO DEL TÍTULO MAESTRO</a:t>
            </a:r>
          </a:p>
        </p:txBody>
      </p:sp>
      <p:pic>
        <p:nvPicPr>
          <p:cNvPr id="17" name="Picture 16" descr="Logotipo&#10;&#10;Descripción generada automáticamente">
            <a:extLst>
              <a:ext uri="{FF2B5EF4-FFF2-40B4-BE49-F238E27FC236}">
                <a16:creationId xmlns:a16="http://schemas.microsoft.com/office/drawing/2014/main" id="{BBB65C16-3E62-5F4B-915A-EF778FAB0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03669" y="160422"/>
            <a:ext cx="690492" cy="585537"/>
          </a:xfrm>
          <a:prstGeom prst="rect">
            <a:avLst/>
          </a:prstGeom>
        </p:spPr>
      </p:pic>
      <p:sp>
        <p:nvSpPr>
          <p:cNvPr id="20" name="TextBox 19">
            <a:extLst>
              <a:ext uri="{FF2B5EF4-FFF2-40B4-BE49-F238E27FC236}">
                <a16:creationId xmlns:a16="http://schemas.microsoft.com/office/drawing/2014/main" id="{BF93C5BF-DCA3-B541-8612-9A22C6C19DEC}"/>
              </a:ext>
            </a:extLst>
          </p:cNvPr>
          <p:cNvSpPr txBox="1"/>
          <p:nvPr userDrawn="1"/>
        </p:nvSpPr>
        <p:spPr>
          <a:xfrm>
            <a:off x="11348914" y="6391651"/>
            <a:ext cx="409074"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algn="r"/>
            <a:fld id="{8A3597AD-896E-A34B-8037-DBA24B38B7DE}" type="slidenum">
              <a:rPr lang="en-US" sz="1200" b="0" i="0" smtClean="0">
                <a:solidFill>
                  <a:schemeClr val="tx2"/>
                </a:solidFill>
                <a:latin typeface="Source Sans Pro Light" panose="020B0403030403020204" pitchFamily="34" charset="0"/>
                <a:ea typeface="Source Sans Pro Light" panose="020B0403030403020204" pitchFamily="34" charset="0"/>
              </a:rPr>
              <a:pPr algn="r"/>
              <a:t>‹#›</a:t>
            </a:fld>
            <a:endParaRPr lang="en-US" sz="1200" b="0" i="0">
              <a:solidFill>
                <a:schemeClr val="tx2"/>
              </a:solidFill>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309002162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ain -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6D5470-8DCF-6C44-88D0-2AE57CAD84AA}"/>
              </a:ext>
            </a:extLst>
          </p:cNvPr>
          <p:cNvSpPr/>
          <p:nvPr userDrawn="1"/>
        </p:nvSpPr>
        <p:spPr>
          <a:xfrm>
            <a:off x="0" y="0"/>
            <a:ext cx="12192000" cy="9144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4CB82700-2F75-B448-8F42-A430EC308DFC}"/>
              </a:ext>
            </a:extLst>
          </p:cNvPr>
          <p:cNvSpPr/>
          <p:nvPr userDrawn="1"/>
        </p:nvSpPr>
        <p:spPr>
          <a:xfrm>
            <a:off x="0" y="914400"/>
            <a:ext cx="12192000" cy="116378"/>
          </a:xfrm>
          <a:prstGeom prst="rect">
            <a:avLst/>
          </a:prstGeom>
          <a:gradFill flip="none" rotWithShape="1">
            <a:gsLst>
              <a:gs pos="0">
                <a:schemeClr val="accent1">
                  <a:lumMod val="45000"/>
                  <a:lumOff val="55000"/>
                </a:schemeClr>
              </a:gs>
              <a:gs pos="0">
                <a:schemeClr val="accent1">
                  <a:lumMod val="86000"/>
                </a:schemeClr>
              </a:gs>
              <a:gs pos="42000">
                <a:schemeClr val="accent1"/>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Title 14">
            <a:extLst>
              <a:ext uri="{FF2B5EF4-FFF2-40B4-BE49-F238E27FC236}">
                <a16:creationId xmlns:a16="http://schemas.microsoft.com/office/drawing/2014/main" id="{E7EB2CB6-3B1C-6244-810D-7795B9F622CD}"/>
              </a:ext>
            </a:extLst>
          </p:cNvPr>
          <p:cNvSpPr>
            <a:spLocks noGrp="1"/>
          </p:cNvSpPr>
          <p:nvPr>
            <p:ph type="title" hasCustomPrompt="1"/>
          </p:nvPr>
        </p:nvSpPr>
        <p:spPr>
          <a:xfrm>
            <a:off x="497840" y="227556"/>
            <a:ext cx="8918876" cy="518403"/>
          </a:xfrm>
          <a:prstGeom prst="rect">
            <a:avLst/>
          </a:prstGeom>
        </p:spPr>
        <p:txBody>
          <a:bodyPr/>
          <a:lstStyle>
            <a:lvl1pPr algn="l">
              <a:defRPr sz="3300" b="1" i="0">
                <a:solidFill>
                  <a:schemeClr val="bg1"/>
                </a:solidFill>
                <a:latin typeface="Source Sans Pro" panose="020B0503030403020204" pitchFamily="34" charset="0"/>
                <a:ea typeface="Source Sans Pro" panose="020B0503030403020204" pitchFamily="34" charset="0"/>
              </a:defRPr>
            </a:lvl1pPr>
          </a:lstStyle>
          <a:p>
            <a:r>
              <a:rPr lang="es"/>
              <a:t>HAGA CLIC PARA EDITAR EL ESTILO DEL TÍTULO MAESTRO</a:t>
            </a:r>
          </a:p>
        </p:txBody>
      </p:sp>
      <p:pic>
        <p:nvPicPr>
          <p:cNvPr id="17" name="Picture 16" descr="Logotipo&#10;&#10;Descripción generada automáticamente">
            <a:extLst>
              <a:ext uri="{FF2B5EF4-FFF2-40B4-BE49-F238E27FC236}">
                <a16:creationId xmlns:a16="http://schemas.microsoft.com/office/drawing/2014/main" id="{BBB65C16-3E62-5F4B-915A-EF778FAB0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03669" y="160422"/>
            <a:ext cx="690492" cy="585537"/>
          </a:xfrm>
          <a:prstGeom prst="rect">
            <a:avLst/>
          </a:prstGeom>
        </p:spPr>
      </p:pic>
      <p:sp>
        <p:nvSpPr>
          <p:cNvPr id="20" name="TextBox 19">
            <a:extLst>
              <a:ext uri="{FF2B5EF4-FFF2-40B4-BE49-F238E27FC236}">
                <a16:creationId xmlns:a16="http://schemas.microsoft.com/office/drawing/2014/main" id="{BF93C5BF-DCA3-B541-8612-9A22C6C19DEC}"/>
              </a:ext>
            </a:extLst>
          </p:cNvPr>
          <p:cNvSpPr txBox="1"/>
          <p:nvPr userDrawn="1"/>
        </p:nvSpPr>
        <p:spPr>
          <a:xfrm>
            <a:off x="11348914" y="6391651"/>
            <a:ext cx="409074"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algn="r"/>
            <a:fld id="{8A3597AD-896E-A34B-8037-DBA24B38B7DE}" type="slidenum">
              <a:rPr lang="en-US" sz="1200" b="0" i="0" smtClean="0">
                <a:solidFill>
                  <a:schemeClr val="tx2"/>
                </a:solidFill>
                <a:latin typeface="Source Sans Pro Light" panose="020B0403030403020204" pitchFamily="34" charset="0"/>
                <a:ea typeface="Source Sans Pro Light" panose="020B0403030403020204" pitchFamily="34" charset="0"/>
              </a:rPr>
              <a:pPr algn="r"/>
              <a:t>‹#›</a:t>
            </a:fld>
            <a:endParaRPr lang="en-US" sz="1200" b="0" i="0">
              <a:solidFill>
                <a:schemeClr val="tx2"/>
              </a:solidFill>
              <a:latin typeface="Source Sans Pro Light" panose="020B0403030403020204" pitchFamily="34" charset="0"/>
              <a:ea typeface="Source Sans Pro Light" panose="020B0403030403020204" pitchFamily="34" charset="0"/>
            </a:endParaRPr>
          </a:p>
        </p:txBody>
      </p:sp>
      <p:sp>
        <p:nvSpPr>
          <p:cNvPr id="3" name="TextBox 2">
            <a:extLst>
              <a:ext uri="{FF2B5EF4-FFF2-40B4-BE49-F238E27FC236}">
                <a16:creationId xmlns:a16="http://schemas.microsoft.com/office/drawing/2014/main" id="{D299ABD4-42C9-16D0-2DF6-CCF172617FAC}"/>
              </a:ext>
            </a:extLst>
          </p:cNvPr>
          <p:cNvSpPr txBox="1"/>
          <p:nvPr userDrawn="1"/>
        </p:nvSpPr>
        <p:spPr>
          <a:xfrm>
            <a:off x="497840" y="6391651"/>
            <a:ext cx="369916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s" sz="900" b="0">
                <a:solidFill>
                  <a:schemeClr val="bg1">
                    <a:lumMod val="85000"/>
                  </a:schemeClr>
                </a:solidFill>
                <a:latin typeface="Source Sans Pro" panose="020B0503030403020204" pitchFamily="34" charset="0"/>
                <a:ea typeface="Source Sans Pro" panose="020B0503030403020204" pitchFamily="34" charset="0"/>
              </a:rPr>
              <a:t>©2024 React Mobile, Inc. Todos los derechos reservados. Confidencial y de propiedad exclusiva.</a:t>
            </a:r>
            <a:endParaRPr lang="en-US" sz="150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546852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p:bg>
      <p:bgPr>
        <a:solidFill>
          <a:schemeClr val="bg1"/>
        </a:solidFill>
        <a:effectLst/>
      </p:bgPr>
    </p:bg>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 name="TextBox 1">
            <a:extLst>
              <a:ext uri="{FF2B5EF4-FFF2-40B4-BE49-F238E27FC236}">
                <a16:creationId xmlns:a16="http://schemas.microsoft.com/office/drawing/2014/main" id="{8C52DDE0-9A3D-2A32-0476-449F29D351AF}"/>
              </a:ext>
            </a:extLst>
          </p:cNvPr>
          <p:cNvSpPr txBox="1"/>
          <p:nvPr userDrawn="1"/>
        </p:nvSpPr>
        <p:spPr>
          <a:xfrm>
            <a:off x="497840" y="6391651"/>
            <a:ext cx="369916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s" sz="900" b="0">
                <a:solidFill>
                  <a:schemeClr val="bg1">
                    <a:lumMod val="85000"/>
                  </a:schemeClr>
                </a:solidFill>
                <a:latin typeface="Source Sans Pro" panose="020B0503030403020204" pitchFamily="34" charset="0"/>
                <a:ea typeface="Source Sans Pro" panose="020B0503030403020204" pitchFamily="34" charset="0"/>
              </a:rPr>
              <a:t>©2024 React Mobile, Inc. Todos los derechos reservados. Confidencial y de propiedad exclusiva.</a:t>
            </a:r>
            <a:endParaRPr lang="en-US" sz="150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9390261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62" b="1" i="0">
                <a:solidFill>
                  <a:schemeClr val="bg1"/>
                </a:solidFill>
                <a:latin typeface="Source Sans Pro SemiBold"/>
                <a:cs typeface="Source Sans Pro SemiBold"/>
              </a:defRPr>
            </a:lvl1pPr>
          </a:lstStyle>
          <a:p>
            <a:endParaRPr/>
          </a:p>
        </p:txBody>
      </p:sp>
      <p:sp>
        <p:nvSpPr>
          <p:cNvPr id="3" name="Holder 3"/>
          <p:cNvSpPr>
            <a:spLocks noGrp="1"/>
          </p:cNvSpPr>
          <p:nvPr>
            <p:ph type="ftr" sz="quarter" idx="5"/>
          </p:nvPr>
        </p:nvSpPr>
        <p:spPr/>
        <p:txBody>
          <a:bodyPr lIns="0" tIns="0" rIns="0" bIns="0"/>
          <a:lstStyle>
            <a:lvl1pPr>
              <a:defRPr sz="441" b="0" i="0">
                <a:solidFill>
                  <a:srgbClr val="AAAAAA"/>
                </a:solidFill>
                <a:latin typeface="Arial"/>
                <a:cs typeface="Arial"/>
              </a:defRPr>
            </a:lvl1pPr>
          </a:lstStyle>
          <a:p>
            <a:pPr marL="11206">
              <a:spcBef>
                <a:spcPts val="44"/>
              </a:spcBef>
            </a:pPr>
            <a:endParaRPr lang="en-US" spc="-9"/>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441" b="0" i="0">
                <a:solidFill>
                  <a:srgbClr val="AAAAAA"/>
                </a:solidFill>
                <a:latin typeface="Arial"/>
                <a:cs typeface="Arial"/>
              </a:defRPr>
            </a:lvl1pPr>
          </a:lstStyle>
          <a:p>
            <a:pPr marL="33619">
              <a:spcBef>
                <a:spcPts val="44"/>
              </a:spcBef>
            </a:pPr>
            <a:fld id="{81D60167-4931-47E6-BA6A-407CBD079E47}" type="slidenum">
              <a:rPr lang="en-US" spc="-22" smtClean="0"/>
              <a:pPr marL="33619">
                <a:spcBef>
                  <a:spcPts val="44"/>
                </a:spcBef>
              </a:pPr>
              <a:t>‹#›</a:t>
            </a:fld>
            <a:endParaRPr lang="en-US" spc="-22"/>
          </a:p>
        </p:txBody>
      </p:sp>
      <p:sp>
        <p:nvSpPr>
          <p:cNvPr id="6" name="TextBox 5">
            <a:extLst>
              <a:ext uri="{FF2B5EF4-FFF2-40B4-BE49-F238E27FC236}">
                <a16:creationId xmlns:a16="http://schemas.microsoft.com/office/drawing/2014/main" id="{BD608E6E-689F-31BB-1CC0-16879BD05B2A}"/>
              </a:ext>
            </a:extLst>
          </p:cNvPr>
          <p:cNvSpPr txBox="1"/>
          <p:nvPr userDrawn="1"/>
        </p:nvSpPr>
        <p:spPr>
          <a:xfrm>
            <a:off x="497840" y="6391651"/>
            <a:ext cx="369916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s" sz="900" b="0">
                <a:solidFill>
                  <a:schemeClr val="bg1">
                    <a:lumMod val="85000"/>
                  </a:schemeClr>
                </a:solidFill>
                <a:latin typeface="Source Sans Pro" panose="020B0503030403020204" pitchFamily="34" charset="0"/>
                <a:ea typeface="Source Sans Pro" panose="020B0503030403020204" pitchFamily="34" charset="0"/>
              </a:rPr>
              <a:t>©2024 React Mobile, Inc. Todos los derechos reservados. Confidencial y de propiedad exclusiva.</a:t>
            </a:r>
            <a:endParaRPr lang="en-US" sz="150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4172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62" b="1" i="0">
                <a:solidFill>
                  <a:schemeClr val="bg1"/>
                </a:solidFill>
                <a:latin typeface="Source Sans Pro SemiBold"/>
                <a:cs typeface="Source Sans Pro SemiBold"/>
              </a:defRPr>
            </a:lvl1pPr>
          </a:lstStyle>
          <a:p>
            <a:endParaRPr/>
          </a:p>
        </p:txBody>
      </p:sp>
      <p:sp>
        <p:nvSpPr>
          <p:cNvPr id="3" name="Holder 3"/>
          <p:cNvSpPr>
            <a:spLocks noGrp="1"/>
          </p:cNvSpPr>
          <p:nvPr>
            <p:ph type="body" idx="1"/>
          </p:nvPr>
        </p:nvSpPr>
        <p:spPr/>
        <p:txBody>
          <a:bodyPr lIns="0" tIns="0" rIns="0" bIns="0"/>
          <a:lstStyle>
            <a:lvl1pPr>
              <a:defRPr sz="1059" b="1" i="0">
                <a:solidFill>
                  <a:srgbClr val="7F7F7F"/>
                </a:solidFill>
                <a:latin typeface="Source Sans Pro SemiBold"/>
                <a:cs typeface="Source Sans Pro SemiBold"/>
              </a:defRPr>
            </a:lvl1pPr>
          </a:lstStyle>
          <a:p>
            <a:endParaRPr/>
          </a:p>
        </p:txBody>
      </p:sp>
      <p:sp>
        <p:nvSpPr>
          <p:cNvPr id="4" name="Holder 4"/>
          <p:cNvSpPr>
            <a:spLocks noGrp="1"/>
          </p:cNvSpPr>
          <p:nvPr>
            <p:ph type="ftr" sz="quarter" idx="5"/>
          </p:nvPr>
        </p:nvSpPr>
        <p:spPr/>
        <p:txBody>
          <a:bodyPr lIns="0" tIns="0" rIns="0" bIns="0"/>
          <a:lstStyle>
            <a:lvl1pPr>
              <a:defRPr sz="441" b="0" i="0">
                <a:solidFill>
                  <a:srgbClr val="AAAAAA"/>
                </a:solidFill>
                <a:latin typeface="Arial"/>
                <a:cs typeface="Arial"/>
              </a:defRPr>
            </a:lvl1pPr>
          </a:lstStyle>
          <a:p>
            <a:pPr marL="11206">
              <a:spcBef>
                <a:spcPts val="44"/>
              </a:spcBef>
            </a:pPr>
            <a:endParaRPr lang="en-US" spc="-9"/>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441" b="0" i="0">
                <a:solidFill>
                  <a:srgbClr val="AAAAAA"/>
                </a:solidFill>
                <a:latin typeface="Arial"/>
                <a:cs typeface="Arial"/>
              </a:defRPr>
            </a:lvl1pPr>
          </a:lstStyle>
          <a:p>
            <a:pPr marL="33619">
              <a:spcBef>
                <a:spcPts val="44"/>
              </a:spcBef>
            </a:pPr>
            <a:fld id="{81D60167-4931-47E6-BA6A-407CBD079E47}" type="slidenum">
              <a:rPr lang="en-US" spc="-22" smtClean="0"/>
              <a:pPr marL="33619">
                <a:spcBef>
                  <a:spcPts val="44"/>
                </a:spcBef>
              </a:pPr>
              <a:t>‹#›</a:t>
            </a:fld>
            <a:endParaRPr lang="en-US" spc="-22"/>
          </a:p>
        </p:txBody>
      </p:sp>
      <p:sp>
        <p:nvSpPr>
          <p:cNvPr id="7" name="TextBox 6">
            <a:extLst>
              <a:ext uri="{FF2B5EF4-FFF2-40B4-BE49-F238E27FC236}">
                <a16:creationId xmlns:a16="http://schemas.microsoft.com/office/drawing/2014/main" id="{0DF559D0-DEB3-BB61-B491-DC656CC130C9}"/>
              </a:ext>
            </a:extLst>
          </p:cNvPr>
          <p:cNvSpPr txBox="1"/>
          <p:nvPr userDrawn="1"/>
        </p:nvSpPr>
        <p:spPr>
          <a:xfrm>
            <a:off x="497840" y="6391651"/>
            <a:ext cx="369916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s" sz="900" b="0">
                <a:solidFill>
                  <a:schemeClr val="bg1">
                    <a:lumMod val="85000"/>
                  </a:schemeClr>
                </a:solidFill>
                <a:latin typeface="Source Sans Pro" panose="020B0503030403020204" pitchFamily="34" charset="0"/>
                <a:ea typeface="Source Sans Pro" panose="020B0503030403020204" pitchFamily="34" charset="0"/>
              </a:rPr>
              <a:t>©2024 React Mobile, Inc. Todos los derechos reservados. Confidencial y de propiedad exclusiva.</a:t>
            </a:r>
            <a:endParaRPr lang="en-US" sz="150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26693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in - Content">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F80C1E0-ADB7-4045-8E73-4F115BD81031}"/>
              </a:ext>
            </a:extLst>
          </p:cNvPr>
          <p:cNvSpPr txBox="1"/>
          <p:nvPr userDrawn="1"/>
        </p:nvSpPr>
        <p:spPr>
          <a:xfrm>
            <a:off x="497840" y="6391651"/>
            <a:ext cx="369916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s" sz="900" b="0">
                <a:solidFill>
                  <a:schemeClr val="bg1">
                    <a:lumMod val="85000"/>
                  </a:schemeClr>
                </a:solidFill>
                <a:latin typeface="Source Sans Pro" panose="020B0503030403020204" pitchFamily="34" charset="0"/>
                <a:ea typeface="Source Sans Pro" panose="020B0503030403020204" pitchFamily="34" charset="0"/>
              </a:rPr>
              <a:t>©2024 React Mobile, Inc. Todos los derechos reservados. Confidencial y de propiedad exclusiva.</a:t>
            </a:r>
            <a:endParaRPr lang="en-US" sz="1500">
              <a:solidFill>
                <a:schemeClr val="tx2"/>
              </a:solidFill>
              <a:latin typeface="Source Sans Pro" panose="020B0503030403020204" pitchFamily="34" charset="0"/>
              <a:ea typeface="Source Sans Pro" panose="020B0503030403020204" pitchFamily="34" charset="0"/>
            </a:endParaRPr>
          </a:p>
        </p:txBody>
      </p:sp>
      <p:sp>
        <p:nvSpPr>
          <p:cNvPr id="13" name="Rectangle 12">
            <a:extLst>
              <a:ext uri="{FF2B5EF4-FFF2-40B4-BE49-F238E27FC236}">
                <a16:creationId xmlns:a16="http://schemas.microsoft.com/office/drawing/2014/main" id="{8A6D5470-8DCF-6C44-88D0-2AE57CAD84AA}"/>
              </a:ext>
            </a:extLst>
          </p:cNvPr>
          <p:cNvSpPr/>
          <p:nvPr userDrawn="1"/>
        </p:nvSpPr>
        <p:spPr>
          <a:xfrm>
            <a:off x="0" y="0"/>
            <a:ext cx="12192000" cy="9144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4CB82700-2F75-B448-8F42-A430EC308DFC}"/>
              </a:ext>
            </a:extLst>
          </p:cNvPr>
          <p:cNvSpPr/>
          <p:nvPr userDrawn="1"/>
        </p:nvSpPr>
        <p:spPr>
          <a:xfrm>
            <a:off x="0" y="914400"/>
            <a:ext cx="12192000" cy="116378"/>
          </a:xfrm>
          <a:prstGeom prst="rect">
            <a:avLst/>
          </a:prstGeom>
          <a:gradFill flip="none" rotWithShape="1">
            <a:gsLst>
              <a:gs pos="0">
                <a:schemeClr val="accent1">
                  <a:lumMod val="45000"/>
                  <a:lumOff val="55000"/>
                </a:schemeClr>
              </a:gs>
              <a:gs pos="0">
                <a:schemeClr val="accent1">
                  <a:lumMod val="86000"/>
                </a:schemeClr>
              </a:gs>
              <a:gs pos="42000">
                <a:schemeClr val="accent1"/>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Title 14">
            <a:extLst>
              <a:ext uri="{FF2B5EF4-FFF2-40B4-BE49-F238E27FC236}">
                <a16:creationId xmlns:a16="http://schemas.microsoft.com/office/drawing/2014/main" id="{E7EB2CB6-3B1C-6244-810D-7795B9F622CD}"/>
              </a:ext>
            </a:extLst>
          </p:cNvPr>
          <p:cNvSpPr>
            <a:spLocks noGrp="1"/>
          </p:cNvSpPr>
          <p:nvPr>
            <p:ph type="title" hasCustomPrompt="1"/>
          </p:nvPr>
        </p:nvSpPr>
        <p:spPr>
          <a:xfrm>
            <a:off x="497840" y="227556"/>
            <a:ext cx="8918876" cy="518403"/>
          </a:xfrm>
          <a:prstGeom prst="rect">
            <a:avLst/>
          </a:prstGeom>
        </p:spPr>
        <p:txBody>
          <a:bodyPr/>
          <a:lstStyle>
            <a:lvl1pPr algn="l">
              <a:defRPr sz="3300" b="1" i="0">
                <a:solidFill>
                  <a:schemeClr val="bg1"/>
                </a:solidFill>
                <a:latin typeface="Source Sans Pro" panose="020B0503030403020204" pitchFamily="34" charset="0"/>
                <a:ea typeface="Source Sans Pro" panose="020B0503030403020204" pitchFamily="34" charset="0"/>
              </a:defRPr>
            </a:lvl1pPr>
          </a:lstStyle>
          <a:p>
            <a:r>
              <a:rPr lang="es"/>
              <a:t>HAGA CLIC PARA EDITAR EL ESTILO DEL TÍTULO MAESTRO</a:t>
            </a:r>
          </a:p>
        </p:txBody>
      </p:sp>
      <p:pic>
        <p:nvPicPr>
          <p:cNvPr id="17" name="Picture 16" descr="Logotipo&#10;&#10;Descripción generada automáticamente">
            <a:extLst>
              <a:ext uri="{FF2B5EF4-FFF2-40B4-BE49-F238E27FC236}">
                <a16:creationId xmlns:a16="http://schemas.microsoft.com/office/drawing/2014/main" id="{BBB65C16-3E62-5F4B-915A-EF778FAB0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03669" y="160422"/>
            <a:ext cx="690492" cy="585537"/>
          </a:xfrm>
          <a:prstGeom prst="rect">
            <a:avLst/>
          </a:prstGeom>
        </p:spPr>
      </p:pic>
      <p:sp>
        <p:nvSpPr>
          <p:cNvPr id="20" name="TextBox 19">
            <a:extLst>
              <a:ext uri="{FF2B5EF4-FFF2-40B4-BE49-F238E27FC236}">
                <a16:creationId xmlns:a16="http://schemas.microsoft.com/office/drawing/2014/main" id="{BF93C5BF-DCA3-B541-8612-9A22C6C19DEC}"/>
              </a:ext>
            </a:extLst>
          </p:cNvPr>
          <p:cNvSpPr txBox="1"/>
          <p:nvPr userDrawn="1"/>
        </p:nvSpPr>
        <p:spPr>
          <a:xfrm>
            <a:off x="11348914" y="6391651"/>
            <a:ext cx="409074"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algn="r"/>
            <a:fld id="{8A3597AD-896E-A34B-8037-DBA24B38B7DE}" type="slidenum">
              <a:rPr lang="en-US" sz="1200" b="0" i="0" smtClean="0">
                <a:solidFill>
                  <a:schemeClr val="tx2"/>
                </a:solidFill>
                <a:latin typeface="Source Sans Pro Light" panose="020B0403030403020204" pitchFamily="34" charset="0"/>
                <a:ea typeface="Source Sans Pro Light" panose="020B0403030403020204" pitchFamily="34" charset="0"/>
              </a:rPr>
              <a:pPr algn="r"/>
              <a:t>‹#›</a:t>
            </a:fld>
            <a:endParaRPr lang="en-US" sz="1200" b="0" i="0">
              <a:solidFill>
                <a:schemeClr val="tx2"/>
              </a:solidFill>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3090021626"/>
      </p:ext>
    </p:extLst>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88108C-2384-9BD9-13B0-6C9ED00A930D}"/>
              </a:ext>
            </a:extLst>
          </p:cNvPr>
          <p:cNvSpPr txBox="1"/>
          <p:nvPr userDrawn="1"/>
        </p:nvSpPr>
        <p:spPr>
          <a:xfrm>
            <a:off x="497840" y="6391651"/>
            <a:ext cx="369916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s" sz="900" b="0">
                <a:solidFill>
                  <a:schemeClr val="bg1">
                    <a:lumMod val="85000"/>
                  </a:schemeClr>
                </a:solidFill>
                <a:latin typeface="Source Sans Pro" panose="020B0503030403020204" pitchFamily="34" charset="0"/>
                <a:ea typeface="Source Sans Pro" panose="020B0503030403020204" pitchFamily="34" charset="0"/>
              </a:rPr>
              <a:t>©2024 React Mobile, Inc. Todos los derechos reservados. Confidencial y de propiedad exclusiva.</a:t>
            </a:r>
            <a:endParaRPr lang="en-US" sz="150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53946822"/>
      </p:ext>
    </p:extLst>
  </p:cSld>
  <p:clrMap bg1="lt1" tx1="dk1" bg2="lt2" tx2="dk2" accent1="accent1" accent2="accent2" accent3="accent3" accent4="accent4" accent5="accent5" accent6="accent6" hlink="hlink" folHlink="folHlink"/>
  <p:sldLayoutIdLst>
    <p:sldLayoutId id="2147483659" r:id="rId1"/>
  </p:sldLayoutIdLst>
  <p:transition spd="med"/>
  <p:hf hdr="0" dt="0"/>
  <p:txStyles>
    <p:titleStyle>
      <a:lvl1pPr marL="0" marR="0" indent="0" algn="ctr" defTabSz="825500" rtl="0" eaLnBrk="1" latinLnBrk="0" hangingPunct="1">
        <a:lnSpc>
          <a:spcPct val="100000"/>
        </a:lnSpc>
        <a:spcBef>
          <a:spcPts val="0"/>
        </a:spcBef>
        <a:spcAft>
          <a:spcPts val="0"/>
        </a:spcAft>
        <a:buClrTx/>
        <a:buSzTx/>
        <a:buFontTx/>
        <a:buNone/>
        <a:tabLst/>
        <a:defRPr sz="11200" b="1" i="0" u="none" strike="noStrike" cap="none" spc="0" baseline="0">
          <a:solidFill>
            <a:srgbClr val="000000"/>
          </a:solidFill>
          <a:uFillTx/>
          <a:latin typeface="Source Sans Pro SemiBold" panose="020B0503030403020204" pitchFamily="34" charset="0"/>
          <a:ea typeface="Source Sans Pro SemiBold" panose="020B0503030403020204" pitchFamily="34" charset="0"/>
          <a:cs typeface="+mn-cs"/>
          <a:sym typeface="Helvetica Neue Medium"/>
        </a:defRPr>
      </a:lvl1pPr>
      <a:lvl2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1pPr>
      <a:lvl2pPr marL="127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2pPr>
      <a:lvl3pPr marL="190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3pPr>
      <a:lvl4pPr marL="254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4pPr>
      <a:lvl5pPr marL="317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5pPr>
      <a:lvl6pPr marL="381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799865"/>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65" r:id="rId3"/>
    <p:sldLayoutId id="2147483666" r:id="rId4"/>
    <p:sldLayoutId id="2147483667" r:id="rId5"/>
  </p:sldLayoutIdLst>
  <p:transition spd="med"/>
  <p:hf hdr="0" ftr="0" dt="0"/>
  <p:txStyles>
    <p:titleStyle>
      <a:lvl1pPr marL="0" marR="0" indent="0" algn="ctr" defTabSz="825500" rtl="0" eaLnBrk="1" latinLnBrk="0" hangingPunct="1">
        <a:lnSpc>
          <a:spcPct val="100000"/>
        </a:lnSpc>
        <a:spcBef>
          <a:spcPts val="0"/>
        </a:spcBef>
        <a:spcAft>
          <a:spcPts val="0"/>
        </a:spcAft>
        <a:buClrTx/>
        <a:buSzTx/>
        <a:buFontTx/>
        <a:buNone/>
        <a:tabLst/>
        <a:defRPr sz="11200" b="1" i="0" u="none" strike="noStrike" cap="none" spc="0" baseline="0">
          <a:solidFill>
            <a:srgbClr val="000000"/>
          </a:solidFill>
          <a:uFillTx/>
          <a:latin typeface="Source Sans Pro SemiBold" panose="020B0503030403020204" pitchFamily="34" charset="0"/>
          <a:ea typeface="Source Sans Pro SemiBold" panose="020B0503030403020204" pitchFamily="34" charset="0"/>
          <a:cs typeface="+mn-cs"/>
          <a:sym typeface="Helvetica Neue Medium"/>
        </a:defRPr>
      </a:lvl1pPr>
      <a:lvl2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1pPr>
      <a:lvl2pPr marL="127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2pPr>
      <a:lvl3pPr marL="190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3pPr>
      <a:lvl4pPr marL="254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4pPr>
      <a:lvl5pPr marL="317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5pPr>
      <a:lvl6pPr marL="381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2A985-7CDA-95CD-52E2-2DA189A55269}"/>
              </a:ext>
            </a:extLst>
          </p:cNvPr>
          <p:cNvSpPr txBox="1"/>
          <p:nvPr userDrawn="1"/>
        </p:nvSpPr>
        <p:spPr>
          <a:xfrm>
            <a:off x="497840" y="6391651"/>
            <a:ext cx="369916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s" sz="900" b="0">
                <a:solidFill>
                  <a:schemeClr val="bg1">
                    <a:lumMod val="85000"/>
                  </a:schemeClr>
                </a:solidFill>
                <a:latin typeface="Source Sans Pro" panose="020B0503030403020204" pitchFamily="34" charset="0"/>
                <a:ea typeface="Source Sans Pro" panose="020B0503030403020204" pitchFamily="34" charset="0"/>
              </a:rPr>
              <a:t>©2024 React Mobile, Inc. Todos los derechos reservados. Confidencial y de propiedad exclusiva.</a:t>
            </a:r>
            <a:endParaRPr lang="en-US" sz="150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53946822"/>
      </p:ext>
    </p:extLst>
  </p:cSld>
  <p:clrMap bg1="lt1" tx1="dk1" bg2="lt2" tx2="dk2" accent1="accent1" accent2="accent2" accent3="accent3" accent4="accent4" accent5="accent5" accent6="accent6" hlink="hlink" folHlink="folHlink"/>
  <p:sldLayoutIdLst>
    <p:sldLayoutId id="2147483664" r:id="rId1"/>
  </p:sldLayoutIdLst>
  <p:transition spd="med"/>
  <p:hf sldNum="0" hdr="0" ftr="0" dt="0"/>
  <p:txStyles>
    <p:titleStyle>
      <a:lvl1pPr marL="0" marR="0" indent="0" algn="ctr" defTabSz="825500" rtl="0" eaLnBrk="1" latinLnBrk="0" hangingPunct="1">
        <a:lnSpc>
          <a:spcPct val="100000"/>
        </a:lnSpc>
        <a:spcBef>
          <a:spcPts val="0"/>
        </a:spcBef>
        <a:spcAft>
          <a:spcPts val="0"/>
        </a:spcAft>
        <a:buClrTx/>
        <a:buSzTx/>
        <a:buFontTx/>
        <a:buNone/>
        <a:tabLst/>
        <a:defRPr sz="11200" b="1" i="0" u="none" strike="noStrike" cap="none" spc="0" baseline="0">
          <a:solidFill>
            <a:srgbClr val="000000"/>
          </a:solidFill>
          <a:uFillTx/>
          <a:latin typeface="Source Sans Pro Semibold" panose="020B0503030403020204" pitchFamily="34" charset="0"/>
          <a:ea typeface="Source Sans Pro Semibold" panose="020B0503030403020204" pitchFamily="34" charset="0"/>
          <a:cs typeface="+mn-cs"/>
          <a:sym typeface="Helvetica Neue Medium"/>
        </a:defRPr>
      </a:lvl1pPr>
      <a:lvl2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1pPr>
      <a:lvl2pPr marL="127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2pPr>
      <a:lvl3pPr marL="190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3pPr>
      <a:lvl4pPr marL="254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4pPr>
      <a:lvl5pPr marL="317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Source Sans Pro" panose="020B0503030403020204" pitchFamily="34" charset="0"/>
          <a:ea typeface="Source Sans Pro" panose="020B0503030403020204" pitchFamily="34" charset="0"/>
          <a:cs typeface="Helvetica Neue"/>
          <a:sym typeface="Helvetica Neue"/>
        </a:defRPr>
      </a:lvl5pPr>
      <a:lvl6pPr marL="381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eaLnBrk="1" latinLnBrk="0" hangingPunct="1">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portal.reactmobile.com/" TargetMode="Externa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s://support.reactmobile.com/hc/en-us" TargetMode="External"/><Relationship Id="rId7"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reactmobile.com/" TargetMode="External"/><Relationship Id="rId5" Type="http://schemas.openxmlformats.org/officeDocument/2006/relationships/hyperlink" Target="mailto:support@reactmobile.com" TargetMode="External"/><Relationship Id="rId4" Type="http://schemas.openxmlformats.org/officeDocument/2006/relationships/hyperlink" Target="https://www.reactmobile.com/suppor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hyperlink" Target="https://portal.reactmobile.com/" TargetMode="Externa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 cuadro que contiene interior, persona, pared, cama&#10;&#10;Descripción generada automáticamente">
            <a:extLst>
              <a:ext uri="{FF2B5EF4-FFF2-40B4-BE49-F238E27FC236}">
                <a16:creationId xmlns:a16="http://schemas.microsoft.com/office/drawing/2014/main" id="{1E06C6EE-4223-363F-8277-935192A41AF4}"/>
              </a:ext>
            </a:extLst>
          </p:cNvPr>
          <p:cNvPicPr>
            <a:picLocks noChangeAspect="1"/>
          </p:cNvPicPr>
          <p:nvPr/>
        </p:nvPicPr>
        <p:blipFill rotWithShape="1">
          <a:blip r:embed="rId3">
            <a:extLst>
              <a:ext uri="{28A0092B-C50C-407E-A947-70E740481C1C}">
                <a14:useLocalDpi xmlns:a14="http://schemas.microsoft.com/office/drawing/2010/main" val="0"/>
              </a:ext>
            </a:extLst>
          </a:blip>
          <a:srcRect b="11459"/>
          <a:stretch/>
        </p:blipFill>
        <p:spPr>
          <a:xfrm>
            <a:off x="0" y="-131861"/>
            <a:ext cx="12192000" cy="7032573"/>
          </a:xfrm>
          <a:prstGeom prst="rect">
            <a:avLst/>
          </a:prstGeom>
        </p:spPr>
      </p:pic>
      <p:sp>
        <p:nvSpPr>
          <p:cNvPr id="8" name="Rectangle">
            <a:extLst>
              <a:ext uri="{FF2B5EF4-FFF2-40B4-BE49-F238E27FC236}">
                <a16:creationId xmlns:a16="http://schemas.microsoft.com/office/drawing/2014/main" id="{B28EBE90-4A22-C444-95C7-A3A7049A548E}"/>
              </a:ext>
            </a:extLst>
          </p:cNvPr>
          <p:cNvSpPr/>
          <p:nvPr/>
        </p:nvSpPr>
        <p:spPr>
          <a:xfrm>
            <a:off x="371943" y="3038475"/>
            <a:ext cx="4523906" cy="3862237"/>
          </a:xfrm>
          <a:prstGeom prst="rect">
            <a:avLst/>
          </a:prstGeom>
          <a:solidFill>
            <a:srgbClr val="FBFBFC"/>
          </a:solidFill>
          <a:ln w="12700">
            <a:miter lim="400000"/>
          </a:ln>
        </p:spPr>
        <p:txBody>
          <a:bodyPr lIns="25400" tIns="25400" rIns="25400" bIns="2540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Source Sans Pro SemiBold" panose="020B0503030403020204" pitchFamily="34" charset="0"/>
              <a:ea typeface="Source Sans Pro SemiBold" panose="020B0503030403020204" pitchFamily="34" charset="0"/>
              <a:sym typeface="Helvetica Neue Medium"/>
            </a:endParaRPr>
          </a:p>
        </p:txBody>
      </p:sp>
      <p:sp>
        <p:nvSpPr>
          <p:cNvPr id="9" name="Example of a slide title">
            <a:extLst>
              <a:ext uri="{FF2B5EF4-FFF2-40B4-BE49-F238E27FC236}">
                <a16:creationId xmlns:a16="http://schemas.microsoft.com/office/drawing/2014/main" id="{DB1623BE-A327-A548-9BCB-837EABBE69AC}"/>
              </a:ext>
            </a:extLst>
          </p:cNvPr>
          <p:cNvSpPr txBox="1"/>
          <p:nvPr/>
        </p:nvSpPr>
        <p:spPr>
          <a:xfrm>
            <a:off x="595547" y="4778837"/>
            <a:ext cx="4076700" cy="17132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a16="http://schemas.microsoft.com/office/drawing/2014/main" xmlns="" val="1"/>
            </a:ext>
          </a:extLst>
        </p:spPr>
        <p:txBody>
          <a:bodyPr wrap="square" lIns="25400" tIns="25400" rIns="25400" bIns="25400">
            <a:spAutoFit/>
          </a:bodyPr>
          <a:lstStyle>
            <a:lvl1pPr algn="l">
              <a:defRPr sz="8000" b="0">
                <a:solidFill>
                  <a:srgbClr val="393939"/>
                </a:solidFill>
                <a:latin typeface="Roboto Slab Regular"/>
                <a:ea typeface="Roboto Slab Regular"/>
                <a:cs typeface="Roboto Slab Regular"/>
                <a:sym typeface="Roboto Slab Regula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3600" b="1" i="0" u="none" strike="noStrike" kern="1200" cap="none" spc="0" normalizeH="0" baseline="0" noProof="0">
                <a:ln>
                  <a:noFill/>
                </a:ln>
                <a:solidFill>
                  <a:srgbClr val="333C4E"/>
                </a:solidFill>
                <a:effectLst/>
                <a:uLnTx/>
                <a:uFillTx/>
                <a:latin typeface="Source Sans Pro SemiBold" panose="020B0503030403020204" pitchFamily="34" charset="0"/>
                <a:ea typeface="Source Sans Pro SemiBold" panose="020B0503030403020204" pitchFamily="34" charset="0"/>
                <a:cs typeface="Roboto Slab Regular"/>
                <a:sym typeface="Roboto Slab Regular"/>
              </a:rPr>
              <a:t>Botón LORA + Guía del usuario del portal del cliente</a:t>
            </a:r>
            <a:br>
              <a:rPr kumimoji="0" lang="en-US" sz="3600" b="1" i="0" u="none" strike="noStrike" kern="1200" cap="none" spc="0" normalizeH="0" baseline="0" noProof="0">
                <a:ln>
                  <a:noFill/>
                </a:ln>
                <a:solidFill>
                  <a:srgbClr val="333C4E"/>
                </a:solidFill>
                <a:effectLst/>
                <a:uLnTx/>
                <a:uFillTx/>
                <a:latin typeface="Source Sans Pro SemiBold" panose="020B0503030403020204" pitchFamily="34" charset="0"/>
                <a:ea typeface="Source Sans Pro SemiBold" panose="020B0503030403020204" pitchFamily="34" charset="0"/>
                <a:cs typeface="Roboto Slab Regular"/>
                <a:sym typeface="Roboto Slab Regular"/>
              </a:rPr>
            </a:br>
            <a:endParaRPr kumimoji="0" sz="3600" b="0" i="0" u="none" strike="noStrike" kern="1200" cap="none" spc="0" normalizeH="0" baseline="0" noProof="0">
              <a:ln>
                <a:noFill/>
              </a:ln>
              <a:solidFill>
                <a:srgbClr val="333C4E"/>
              </a:solidFill>
              <a:effectLst/>
              <a:uLnTx/>
              <a:uFillTx/>
              <a:latin typeface="Source Sans Pro" panose="020B0503030403020204" pitchFamily="34" charset="0"/>
              <a:ea typeface="Source Sans Pro" panose="020B0503030403020204" pitchFamily="34" charset="0"/>
              <a:cs typeface="Roboto Slab Regular"/>
              <a:sym typeface="Roboto Slab Regular"/>
            </a:endParaRPr>
          </a:p>
        </p:txBody>
      </p:sp>
      <p:pic>
        <p:nvPicPr>
          <p:cNvPr id="10" name="Picture 9" descr="Un primer plano de un logotipo&#10;&#10;Descripción generada automáticamente">
            <a:extLst>
              <a:ext uri="{FF2B5EF4-FFF2-40B4-BE49-F238E27FC236}">
                <a16:creationId xmlns:a16="http://schemas.microsoft.com/office/drawing/2014/main" id="{9ED72DA3-6F9F-4A44-8CAD-FF58211D4D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19" y="3696286"/>
            <a:ext cx="1176340" cy="937247"/>
          </a:xfrm>
          <a:prstGeom prst="rect">
            <a:avLst/>
          </a:prstGeom>
        </p:spPr>
      </p:pic>
      <p:sp>
        <p:nvSpPr>
          <p:cNvPr id="12" name="Rectangle 11">
            <a:extLst>
              <a:ext uri="{FF2B5EF4-FFF2-40B4-BE49-F238E27FC236}">
                <a16:creationId xmlns:a16="http://schemas.microsoft.com/office/drawing/2014/main" id="{D9C1A64C-05B0-824E-AA0D-36774151798B}"/>
              </a:ext>
            </a:extLst>
          </p:cNvPr>
          <p:cNvSpPr/>
          <p:nvPr/>
        </p:nvSpPr>
        <p:spPr>
          <a:xfrm>
            <a:off x="371944" y="6637431"/>
            <a:ext cx="4523906" cy="220569"/>
          </a:xfrm>
          <a:prstGeom prst="rect">
            <a:avLst/>
          </a:prstGeom>
          <a:solidFill>
            <a:srgbClr val="30BCB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ource Sans Pro SemiBold" panose="020B0503030403020204" pitchFamily="34" charset="0"/>
              <a:ea typeface="Source Sans Pro SemiBold" panose="020B0503030403020204" pitchFamily="34" charset="0"/>
              <a:sym typeface="Helvetica Neue Medium"/>
            </a:endParaRPr>
          </a:p>
        </p:txBody>
      </p:sp>
      <p:sp>
        <p:nvSpPr>
          <p:cNvPr id="13" name="TextBox 12">
            <a:extLst>
              <a:ext uri="{FF2B5EF4-FFF2-40B4-BE49-F238E27FC236}">
                <a16:creationId xmlns:a16="http://schemas.microsoft.com/office/drawing/2014/main" id="{BA4AB383-F1DD-6F46-8100-62155169DCBF}"/>
              </a:ext>
            </a:extLst>
          </p:cNvPr>
          <p:cNvSpPr txBox="1"/>
          <p:nvPr/>
        </p:nvSpPr>
        <p:spPr>
          <a:xfrm>
            <a:off x="-433185" y="-220577"/>
            <a:ext cx="51361"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Helvetica Neue"/>
            </a:endParaRPr>
          </a:p>
        </p:txBody>
      </p:sp>
      <p:sp>
        <p:nvSpPr>
          <p:cNvPr id="2" name="TextBox 1">
            <a:extLst>
              <a:ext uri="{FF2B5EF4-FFF2-40B4-BE49-F238E27FC236}">
                <a16:creationId xmlns:a16="http://schemas.microsoft.com/office/drawing/2014/main" id="{C8106015-D690-6A20-AB3E-49305CA1A3BC}"/>
              </a:ext>
            </a:extLst>
          </p:cNvPr>
          <p:cNvSpPr txBox="1"/>
          <p:nvPr/>
        </p:nvSpPr>
        <p:spPr>
          <a:xfrm>
            <a:off x="1402619" y="6257840"/>
            <a:ext cx="1584690" cy="37959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a16="http://schemas.microsoft.com/office/drawing/2014/main" xmlns="" val="1"/>
            </a:ext>
          </a:extLst>
        </p:spPr>
        <p:txBody>
          <a:bodyPr rot="0" spcFirstLastPara="0" vertOverflow="overflow" horzOverflow="overflow" vert="horz" wrap="square" lIns="50800" tIns="50800" rIns="50800" bIns="508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3ABAE"/>
              </a:solidFill>
              <a:effectLst/>
              <a:uLnTx/>
              <a:uFillTx/>
              <a:latin typeface="Source Sans Pro"/>
              <a:ea typeface="Source Sans Pro" panose="020B0503030403020204" pitchFamily="34" charset="0"/>
            </a:endParaRPr>
          </a:p>
        </p:txBody>
      </p:sp>
      <p:sp>
        <p:nvSpPr>
          <p:cNvPr id="6" name="Slide Number Placeholder 5">
            <a:extLst>
              <a:ext uri="{FF2B5EF4-FFF2-40B4-BE49-F238E27FC236}">
                <a16:creationId xmlns:a16="http://schemas.microsoft.com/office/drawing/2014/main" id="{A8B729B8-24DD-821B-2492-73E88C6946EA}"/>
              </a:ext>
            </a:extLst>
          </p:cNvPr>
          <p:cNvSpPr>
            <a:spLocks noGrp="1"/>
          </p:cNvSpPr>
          <p:nvPr>
            <p:ph type="sldNum" sz="quarter"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800" b="0" i="0" u="none" strike="noStrike" kern="1200" cap="none" spc="0" normalizeH="0" baseline="0" noProof="0" smtClean="0">
                <a:ln>
                  <a:noFill/>
                </a:ln>
                <a:solidFill>
                  <a:srgbClr val="333C4E"/>
                </a:solidFill>
                <a:effectLst/>
                <a:uLnTx/>
                <a:uFillTx/>
                <a:latin typeface="Helvetica Neue Medium"/>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srgbClr val="333C4E"/>
              </a:solidFill>
              <a:effectLst/>
              <a:uLnTx/>
              <a:uFillTx/>
              <a:latin typeface="Helvetica Neue Medium"/>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A6AF00-4507-B07A-0C7E-99A0D5D0FA04}"/>
              </a:ext>
            </a:extLst>
          </p:cNvPr>
          <p:cNvPicPr>
            <a:picLocks noChangeAspect="1"/>
          </p:cNvPicPr>
          <p:nvPr/>
        </p:nvPicPr>
        <p:blipFill>
          <a:blip r:embed="rId2"/>
          <a:stretch>
            <a:fillRect/>
          </a:stretch>
        </p:blipFill>
        <p:spPr>
          <a:xfrm>
            <a:off x="2655242" y="4597533"/>
            <a:ext cx="5584642" cy="2536358"/>
          </a:xfrm>
          <a:prstGeom prst="rect">
            <a:avLst/>
          </a:prstGeom>
        </p:spPr>
      </p:pic>
      <p:sp>
        <p:nvSpPr>
          <p:cNvPr id="2" name="Title 1">
            <a:extLst>
              <a:ext uri="{FF2B5EF4-FFF2-40B4-BE49-F238E27FC236}">
                <a16:creationId xmlns:a16="http://schemas.microsoft.com/office/drawing/2014/main" id="{27836052-4CE2-2037-9B08-18570C455A46}"/>
              </a:ext>
            </a:extLst>
          </p:cNvPr>
          <p:cNvSpPr>
            <a:spLocks noGrp="1"/>
          </p:cNvSpPr>
          <p:nvPr>
            <p:ph type="title"/>
          </p:nvPr>
        </p:nvSpPr>
        <p:spPr>
          <a:xfrm>
            <a:off x="1636562" y="236022"/>
            <a:ext cx="8918876" cy="518403"/>
          </a:xfrm>
        </p:spPr>
        <p:txBody>
          <a:bodyPr/>
          <a:lstStyle/>
          <a:p>
            <a:pPr algn="ctr"/>
            <a:r>
              <a:rPr lang="es"/>
              <a:t>Detección de caídas LoRa</a:t>
            </a:r>
          </a:p>
        </p:txBody>
      </p:sp>
      <p:sp>
        <p:nvSpPr>
          <p:cNvPr id="3" name="TextBox 2">
            <a:extLst>
              <a:ext uri="{FF2B5EF4-FFF2-40B4-BE49-F238E27FC236}">
                <a16:creationId xmlns:a16="http://schemas.microsoft.com/office/drawing/2014/main" id="{381373F6-833C-935E-A7A0-40A74A30663C}"/>
              </a:ext>
            </a:extLst>
          </p:cNvPr>
          <p:cNvSpPr txBox="1"/>
          <p:nvPr/>
        </p:nvSpPr>
        <p:spPr>
          <a:xfrm>
            <a:off x="1041400" y="1188301"/>
            <a:ext cx="7992533" cy="204158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r>
              <a:rPr lang="es">
                <a:latin typeface="Source Sans Pro" panose="020B0503030403020204" pitchFamily="34" charset="0"/>
                <a:ea typeface="Source Sans Pro" panose="020B0503030403020204" pitchFamily="34" charset="0"/>
              </a:rPr>
              <a:t>El botón LoRa (firmware 1.0.5 y superior) está equipado con una función de detección de caídas:</a:t>
            </a:r>
          </a:p>
          <a:p>
            <a:pPr marL="742950" lvl="1" indent="-285750">
              <a:buFont typeface="Arial" panose="020B0604020202020204" pitchFamily="34" charset="0"/>
              <a:buChar char="•"/>
            </a:pPr>
            <a:r>
              <a:rPr lang="es">
                <a:latin typeface="Source Sans Pro" panose="020B0503030403020204" pitchFamily="34" charset="0"/>
                <a:ea typeface="Source Sans Pro" panose="020B0503030403020204" pitchFamily="34" charset="0"/>
              </a:rPr>
              <a:t>Si se cae un portador de botón LoRa (</a:t>
            </a:r>
            <a:r>
              <a:rPr lang="es" b="0" i="0">
                <a:effectLst/>
                <a:latin typeface="Slack-Lato"/>
              </a:rPr>
              <a:t>1 segundo de aceleración continua de 0,5 G (+)), </a:t>
            </a:r>
            <a:r>
              <a:rPr lang="es">
                <a:latin typeface="Source Sans Pro" panose="020B0503030403020204" pitchFamily="34" charset="0"/>
                <a:ea typeface="Source Sans Pro" panose="020B0503030403020204" pitchFamily="34" charset="0"/>
              </a:rPr>
              <a:t>el botón iniciará un temporizador de 30 segundos para asegurarse de que el usuario esté bien.</a:t>
            </a:r>
          </a:p>
          <a:p>
            <a:pPr marL="742950" lvl="1" indent="-285750">
              <a:buFont typeface="Arial" panose="020B0604020202020204" pitchFamily="34" charset="0"/>
              <a:buChar char="•"/>
            </a:pPr>
            <a:endParaRPr lang="en-US">
              <a:latin typeface="Source Sans Pro" panose="020B0503030403020204" pitchFamily="34" charset="0"/>
              <a:ea typeface="Source Sans Pro" panose="020B0503030403020204" pitchFamily="34" charset="0"/>
            </a:endParaRPr>
          </a:p>
          <a:p>
            <a:pPr marL="800100" lvl="1" indent="-342900">
              <a:buAutoNum type="alphaLcParenR"/>
            </a:pPr>
            <a:r>
              <a:rPr lang="es">
                <a:latin typeface="Source Sans Pro" panose="020B0503030403020204" pitchFamily="34" charset="0"/>
                <a:ea typeface="Source Sans Pro" panose="020B0503030403020204" pitchFamily="34" charset="0"/>
              </a:rPr>
              <a:t>Si el usuario no hace nada, el dispositivo iniciará una alerta</a:t>
            </a:r>
          </a:p>
          <a:p>
            <a:pPr marL="800100" lvl="1" indent="-342900">
              <a:buAutoNum type="alphaLcParenR"/>
            </a:pPr>
            <a:r>
              <a:rPr lang="es">
                <a:latin typeface="Source Sans Pro" panose="020B0503030403020204" pitchFamily="34" charset="0"/>
                <a:ea typeface="Source Sans Pro" panose="020B0503030403020204" pitchFamily="34" charset="0"/>
              </a:rPr>
              <a:t>Si el botón negro (o botón de pantalla) en el costado se toca 3 veces en 30 segundos, el dispositivo cancelará la alerta.</a:t>
            </a:r>
          </a:p>
        </p:txBody>
      </p:sp>
      <p:cxnSp>
        <p:nvCxnSpPr>
          <p:cNvPr id="5" name="Straight Arrow Connector 4">
            <a:extLst>
              <a:ext uri="{FF2B5EF4-FFF2-40B4-BE49-F238E27FC236}">
                <a16:creationId xmlns:a16="http://schemas.microsoft.com/office/drawing/2014/main" id="{7AEBA9D5-D259-918B-348C-5398F7075B64}"/>
              </a:ext>
            </a:extLst>
          </p:cNvPr>
          <p:cNvCxnSpPr>
            <a:cxnSpLocks/>
          </p:cNvCxnSpPr>
          <p:nvPr/>
        </p:nvCxnSpPr>
        <p:spPr>
          <a:xfrm flipV="1">
            <a:off x="3258908" y="4251432"/>
            <a:ext cx="1367183" cy="446810"/>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 name="Straight Arrow Connector 6">
            <a:extLst>
              <a:ext uri="{FF2B5EF4-FFF2-40B4-BE49-F238E27FC236}">
                <a16:creationId xmlns:a16="http://schemas.microsoft.com/office/drawing/2014/main" id="{EE0D87BC-DC96-1188-D81D-36672D5566C9}"/>
              </a:ext>
            </a:extLst>
          </p:cNvPr>
          <p:cNvCxnSpPr>
            <a:cxnSpLocks/>
          </p:cNvCxnSpPr>
          <p:nvPr/>
        </p:nvCxnSpPr>
        <p:spPr>
          <a:xfrm>
            <a:off x="3258907" y="4698242"/>
            <a:ext cx="1367184" cy="846478"/>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FD622874-F493-CC1C-CA3E-3EC08F0506BE}"/>
              </a:ext>
            </a:extLst>
          </p:cNvPr>
          <p:cNvSpPr txBox="1"/>
          <p:nvPr/>
        </p:nvSpPr>
        <p:spPr>
          <a:xfrm>
            <a:off x="3903362" y="4061637"/>
            <a:ext cx="304571" cy="3795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none" lIns="50800" tIns="50800" rIns="50800" bIns="50800" rtlCol="0">
            <a:spAutoFit/>
          </a:bodyPr>
          <a:lstStyle/>
          <a:p>
            <a:pPr algn="l"/>
            <a:r>
              <a:rPr lang="es" b="1">
                <a:latin typeface="Source Sans Pro" panose="020B0503030403020204" pitchFamily="34" charset="0"/>
                <a:ea typeface="Source Sans Pro" panose="020B0503030403020204" pitchFamily="34" charset="0"/>
              </a:rPr>
              <a:t>a)</a:t>
            </a:r>
          </a:p>
        </p:txBody>
      </p:sp>
      <p:sp>
        <p:nvSpPr>
          <p:cNvPr id="13" name="TextBox 12">
            <a:extLst>
              <a:ext uri="{FF2B5EF4-FFF2-40B4-BE49-F238E27FC236}">
                <a16:creationId xmlns:a16="http://schemas.microsoft.com/office/drawing/2014/main" id="{AF001860-ABD9-168B-5661-B0F9CB517689}"/>
              </a:ext>
            </a:extLst>
          </p:cNvPr>
          <p:cNvSpPr txBox="1"/>
          <p:nvPr/>
        </p:nvSpPr>
        <p:spPr>
          <a:xfrm>
            <a:off x="3764760" y="5354925"/>
            <a:ext cx="315792" cy="3795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none" lIns="50800" tIns="50800" rIns="50800" bIns="50800" rtlCol="0">
            <a:spAutoFit/>
          </a:bodyPr>
          <a:lstStyle/>
          <a:p>
            <a:pPr algn="l"/>
            <a:r>
              <a:rPr lang="es" b="1">
                <a:latin typeface="Source Sans Pro" panose="020B0503030403020204" pitchFamily="34" charset="0"/>
                <a:ea typeface="Source Sans Pro" panose="020B0503030403020204" pitchFamily="34" charset="0"/>
              </a:rPr>
              <a:t>b)</a:t>
            </a:r>
          </a:p>
        </p:txBody>
      </p:sp>
      <p:sp>
        <p:nvSpPr>
          <p:cNvPr id="16" name="TextBox 15">
            <a:extLst>
              <a:ext uri="{FF2B5EF4-FFF2-40B4-BE49-F238E27FC236}">
                <a16:creationId xmlns:a16="http://schemas.microsoft.com/office/drawing/2014/main" id="{3A2E6301-CFC8-107E-31E7-F29EC43B032A}"/>
              </a:ext>
            </a:extLst>
          </p:cNvPr>
          <p:cNvSpPr txBox="1"/>
          <p:nvPr/>
        </p:nvSpPr>
        <p:spPr>
          <a:xfrm>
            <a:off x="1041400" y="1233879"/>
            <a:ext cx="7992534" cy="1982698"/>
          </a:xfrm>
          <a:prstGeom prst="rect">
            <a:avLst/>
          </a:prstGeom>
          <a:ln w="47625">
            <a:solidFill>
              <a:schemeClr val="accent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pic>
        <p:nvPicPr>
          <p:cNvPr id="17" name="Picture 16">
            <a:extLst>
              <a:ext uri="{FF2B5EF4-FFF2-40B4-BE49-F238E27FC236}">
                <a16:creationId xmlns:a16="http://schemas.microsoft.com/office/drawing/2014/main" id="{58CF29F0-3481-D626-5A32-D22C72F1B015}"/>
              </a:ext>
            </a:extLst>
          </p:cNvPr>
          <p:cNvPicPr>
            <a:picLocks noChangeAspect="1"/>
          </p:cNvPicPr>
          <p:nvPr/>
        </p:nvPicPr>
        <p:blipFill>
          <a:blip r:embed="rId3"/>
          <a:stretch>
            <a:fillRect/>
          </a:stretch>
        </p:blipFill>
        <p:spPr>
          <a:xfrm>
            <a:off x="4207933" y="2941714"/>
            <a:ext cx="5470109" cy="2484342"/>
          </a:xfrm>
          <a:prstGeom prst="rect">
            <a:avLst/>
          </a:prstGeom>
        </p:spPr>
      </p:pic>
      <p:pic>
        <p:nvPicPr>
          <p:cNvPr id="18" name="Picture 17">
            <a:extLst>
              <a:ext uri="{FF2B5EF4-FFF2-40B4-BE49-F238E27FC236}">
                <a16:creationId xmlns:a16="http://schemas.microsoft.com/office/drawing/2014/main" id="{EC1A5437-30B8-C7BA-6C38-474C4EC406F0}"/>
              </a:ext>
            </a:extLst>
          </p:cNvPr>
          <p:cNvPicPr>
            <a:picLocks noChangeAspect="1"/>
          </p:cNvPicPr>
          <p:nvPr/>
        </p:nvPicPr>
        <p:blipFill>
          <a:blip r:embed="rId4"/>
          <a:stretch>
            <a:fillRect/>
          </a:stretch>
        </p:blipFill>
        <p:spPr>
          <a:xfrm>
            <a:off x="2655242" y="2972102"/>
            <a:ext cx="5470109" cy="2484342"/>
          </a:xfrm>
          <a:prstGeom prst="rect">
            <a:avLst/>
          </a:prstGeom>
        </p:spPr>
      </p:pic>
      <p:pic>
        <p:nvPicPr>
          <p:cNvPr id="22" name="Picture 21">
            <a:extLst>
              <a:ext uri="{FF2B5EF4-FFF2-40B4-BE49-F238E27FC236}">
                <a16:creationId xmlns:a16="http://schemas.microsoft.com/office/drawing/2014/main" id="{3FC577AD-CAB2-2432-6AF1-1AB1DA7B01B5}"/>
              </a:ext>
            </a:extLst>
          </p:cNvPr>
          <p:cNvPicPr>
            <a:picLocks noChangeAspect="1"/>
          </p:cNvPicPr>
          <p:nvPr/>
        </p:nvPicPr>
        <p:blipFill>
          <a:blip r:embed="rId5"/>
          <a:stretch>
            <a:fillRect/>
          </a:stretch>
        </p:blipFill>
        <p:spPr>
          <a:xfrm>
            <a:off x="-1418433" y="3140647"/>
            <a:ext cx="6859132" cy="3115189"/>
          </a:xfrm>
          <a:prstGeom prst="rect">
            <a:avLst/>
          </a:prstGeom>
        </p:spPr>
      </p:pic>
    </p:spTree>
    <p:extLst>
      <p:ext uri="{BB962C8B-B14F-4D97-AF65-F5344CB8AC3E}">
        <p14:creationId xmlns:p14="http://schemas.microsoft.com/office/powerpoint/2010/main" val="379000672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FFDCADC-FE01-437C-A9C1-59D7765F91B2}"/>
              </a:ext>
            </a:extLst>
          </p:cNvPr>
          <p:cNvSpPr>
            <a:spLocks noGrp="1"/>
          </p:cNvSpPr>
          <p:nvPr>
            <p:ph type="title"/>
          </p:nvPr>
        </p:nvSpPr>
        <p:spPr>
          <a:xfrm>
            <a:off x="1636561" y="198740"/>
            <a:ext cx="8918876" cy="518403"/>
          </a:xfr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ctr"/>
            <a:r>
              <a:rPr lang="es" sz="3200">
                <a:solidFill>
                  <a:schemeClr val="bg1"/>
                </a:solidFill>
                <a:latin typeface="Source Sans Pro" panose="020B0503030403020204" pitchFamily="34" charset="0"/>
                <a:ea typeface="Source Sans Pro" panose="020B0503030403020204" pitchFamily="34" charset="0"/>
              </a:rPr>
              <a:t>Menú de dispositivos LoRa</a:t>
            </a:r>
            <a:br>
              <a:rPr lang="en-US" sz="3200">
                <a:latin typeface="Source Sans Pro" panose="020B0503030403020204" pitchFamily="34" charset="0"/>
                <a:ea typeface="Source Sans Pro" panose="020B0503030403020204" pitchFamily="34" charset="0"/>
              </a:rPr>
            </a:br>
            <a:endParaRPr lang="en-US" sz="3200">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FB1E0539-A1C4-4ED6-9362-2A88C1658F20}"/>
              </a:ext>
            </a:extLst>
          </p:cNvPr>
          <p:cNvSpPr txBox="1"/>
          <p:nvPr/>
        </p:nvSpPr>
        <p:spPr>
          <a:xfrm>
            <a:off x="4159692" y="859271"/>
            <a:ext cx="4333461"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endParaRPr lang="en-US" sz="750">
              <a:solidFill>
                <a:schemeClr val="tx2"/>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A733017D-571E-8C9E-24D1-635885018BA1}"/>
              </a:ext>
            </a:extLst>
          </p:cNvPr>
          <p:cNvSpPr txBox="1"/>
          <p:nvPr/>
        </p:nvSpPr>
        <p:spPr>
          <a:xfrm>
            <a:off x="5638800" y="2973977"/>
            <a:ext cx="9144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F3BC15AF-0F8C-C444-C7A5-FC672F411D96}"/>
              </a:ext>
            </a:extLst>
          </p:cNvPr>
          <p:cNvSpPr txBox="1"/>
          <p:nvPr/>
        </p:nvSpPr>
        <p:spPr>
          <a:xfrm>
            <a:off x="5638800" y="2973977"/>
            <a:ext cx="9144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15" name="TextBox 14">
            <a:extLst>
              <a:ext uri="{FF2B5EF4-FFF2-40B4-BE49-F238E27FC236}">
                <a16:creationId xmlns:a16="http://schemas.microsoft.com/office/drawing/2014/main" id="{0ED1A5AE-F47F-F6E2-ECB5-DAA302BF40A8}"/>
              </a:ext>
            </a:extLst>
          </p:cNvPr>
          <p:cNvSpPr txBox="1"/>
          <p:nvPr/>
        </p:nvSpPr>
        <p:spPr>
          <a:xfrm>
            <a:off x="299837" y="1420895"/>
            <a:ext cx="11512731"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 sz="2000" b="1" i="0" u="none" strike="noStrike" kern="1200" cap="none" spc="0" normalizeH="0" baseline="0" noProof="0">
                <a:ln>
                  <a:noFill/>
                </a:ln>
                <a:solidFill>
                  <a:srgbClr val="5C5A5C"/>
                </a:solidFill>
                <a:effectLst/>
                <a:uLnTx/>
                <a:uFillTx/>
                <a:latin typeface="Source Sans Pro" panose="020B0503030403020204" pitchFamily="34" charset="0"/>
                <a:ea typeface="Source Sans Pro" panose="020B0503030403020204" pitchFamily="34" charset="0"/>
              </a:rPr>
              <a:t>Menú de botones</a:t>
            </a:r>
            <a:endParaRPr kumimoji="0" lang="en-US" sz="2000" b="1" i="0" u="none" strike="noStrike" kern="1200" cap="none" spc="0" normalizeH="0" baseline="0" noProof="0">
              <a:ln>
                <a:noFill/>
              </a:ln>
              <a:solidFill>
                <a:srgbClr val="5C5A5C"/>
              </a:solidFill>
              <a:effectLst/>
              <a:uLnTx/>
              <a:uFillTx/>
              <a:latin typeface="Source Sans Pro" panose="020B0503030403020204" pitchFamily="34" charset="0"/>
              <a:ea typeface="Source Sans Pro" panose="020B0503030403020204" pitchFamily="34" charset="0"/>
            </a:endParaRPr>
          </a:p>
        </p:txBody>
      </p:sp>
      <p:sp>
        <p:nvSpPr>
          <p:cNvPr id="25" name="TextBox 24">
            <a:extLst>
              <a:ext uri="{FF2B5EF4-FFF2-40B4-BE49-F238E27FC236}">
                <a16:creationId xmlns:a16="http://schemas.microsoft.com/office/drawing/2014/main" id="{86CB5514-6A28-16C8-76E6-ACBF5D13DD84}"/>
              </a:ext>
            </a:extLst>
          </p:cNvPr>
          <p:cNvSpPr txBox="1"/>
          <p:nvPr/>
        </p:nvSpPr>
        <p:spPr>
          <a:xfrm>
            <a:off x="418454" y="1940690"/>
            <a:ext cx="5871521" cy="2872581"/>
          </a:xfrm>
          <a:prstGeom prst="rect">
            <a:avLst/>
          </a:prstGeom>
          <a:ln w="47625">
            <a:solidFill>
              <a:schemeClr val="accent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r>
              <a:rPr lang="es" b="1">
                <a:latin typeface="Source Sans Pro" panose="020B0503030403020204" pitchFamily="34" charset="0"/>
                <a:ea typeface="Source Sans Pro" panose="020B0503030403020204" pitchFamily="34" charset="0"/>
              </a:rPr>
              <a:t>Acceder al menú: </a:t>
            </a:r>
            <a:r>
              <a:rPr lang="es">
                <a:solidFill>
                  <a:schemeClr val="tx2"/>
                </a:solidFill>
                <a:latin typeface="Source Sans Pro" panose="020B0503030403020204" pitchFamily="34" charset="0"/>
                <a:ea typeface="Source Sans Pro" panose="020B0503030403020204" pitchFamily="34" charset="0"/>
              </a:rPr>
              <a:t>presione el botón de la pantalla (2) una vez para activar la pantalla, luego toque el botón de la pantalla 5 veces.</a:t>
            </a:r>
          </a:p>
          <a:p>
            <a:pPr marL="628650" lvl="1" indent="-171450">
              <a:buFont typeface="Arial" panose="020B0604020202020204" pitchFamily="34" charset="0"/>
              <a:buChar char="•"/>
            </a:pPr>
            <a:r>
              <a:rPr lang="es">
                <a:solidFill>
                  <a:schemeClr val="tx2"/>
                </a:solidFill>
                <a:latin typeface="Source Sans Pro" panose="020B0503030403020204" pitchFamily="34" charset="0"/>
                <a:ea typeface="Source Sans Pro" panose="020B0503030403020204" pitchFamily="34" charset="0"/>
              </a:rPr>
              <a:t>Una vez que tenga acceso al menú, puede moverse hacia abajo presionando el botón rojo, moverse hacia arriba presionando el botón negro y seleccionar/ingresar presionando el botón de la pantalla.</a:t>
            </a:r>
          </a:p>
          <a:p>
            <a:pPr marL="628650" lvl="1" indent="-171450">
              <a:buFont typeface="Arial" panose="020B0604020202020204" pitchFamily="34" charset="0"/>
              <a:buChar char="•"/>
            </a:pPr>
            <a:r>
              <a:rPr lang="es" b="1">
                <a:solidFill>
                  <a:schemeClr val="tx2"/>
                </a:solidFill>
                <a:latin typeface="Source Sans Pro" panose="020B0503030403020204" pitchFamily="34" charset="0"/>
                <a:ea typeface="Source Sans Pro" panose="020B0503030403020204" pitchFamily="34" charset="0"/>
              </a:rPr>
              <a:t>ID de dispositivo </a:t>
            </a:r>
            <a:r>
              <a:rPr lang="es">
                <a:solidFill>
                  <a:schemeClr val="tx2"/>
                </a:solidFill>
                <a:latin typeface="Source Sans Pro" panose="020B0503030403020204" pitchFamily="34" charset="0"/>
                <a:ea typeface="Source Sans Pro" panose="020B0503030403020204" pitchFamily="34" charset="0"/>
              </a:rPr>
              <a:t>: muestra el identificador del dispositivo y la versión del firmware.</a:t>
            </a:r>
          </a:p>
          <a:p>
            <a:pPr marL="628650" lvl="1" indent="-171450">
              <a:buFont typeface="Arial" panose="020B0604020202020204" pitchFamily="34" charset="0"/>
              <a:buChar char="•"/>
            </a:pPr>
            <a:r>
              <a:rPr lang="es" b="1">
                <a:solidFill>
                  <a:schemeClr val="tx2"/>
                </a:solidFill>
                <a:latin typeface="Source Sans Pro" panose="020B0503030403020204" pitchFamily="34" charset="0"/>
                <a:ea typeface="Source Sans Pro" panose="020B0503030403020204" pitchFamily="34" charset="0"/>
              </a:rPr>
              <a:t>Región LoRa </a:t>
            </a:r>
            <a:r>
              <a:rPr lang="es">
                <a:solidFill>
                  <a:schemeClr val="tx2"/>
                </a:solidFill>
                <a:latin typeface="Source Sans Pro" panose="020B0503030403020204" pitchFamily="34" charset="0"/>
                <a:ea typeface="Source Sans Pro" panose="020B0503030403020204" pitchFamily="34" charset="0"/>
              </a:rPr>
              <a:t>: seleccione la frecuencia para el dispositivo Lora. (US915 para botones de EE. UU.)</a:t>
            </a:r>
          </a:p>
        </p:txBody>
      </p:sp>
      <p:sp>
        <p:nvSpPr>
          <p:cNvPr id="26" name="TextBox 25">
            <a:extLst>
              <a:ext uri="{FF2B5EF4-FFF2-40B4-BE49-F238E27FC236}">
                <a16:creationId xmlns:a16="http://schemas.microsoft.com/office/drawing/2014/main" id="{DFC83BF1-5639-C447-4210-8ED1BBF9AFE3}"/>
              </a:ext>
            </a:extLst>
          </p:cNvPr>
          <p:cNvSpPr txBox="1"/>
          <p:nvPr/>
        </p:nvSpPr>
        <p:spPr>
          <a:xfrm>
            <a:off x="369287" y="6240621"/>
            <a:ext cx="11437546" cy="3488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endParaRPr lang="en-US" sz="1600" b="1">
              <a:solidFill>
                <a:schemeClr val="accent2">
                  <a:lumMod val="75000"/>
                </a:schemeClr>
              </a:solidFill>
              <a:latin typeface="Source Sans Pro" panose="020B0503030403020204" pitchFamily="34" charset="0"/>
              <a:ea typeface="Source Sans Pro" panose="020B0503030403020204" pitchFamily="34" charset="0"/>
            </a:endParaRPr>
          </a:p>
        </p:txBody>
      </p:sp>
      <p:pic>
        <p:nvPicPr>
          <p:cNvPr id="16" name="Picture 15" descr="Un primer plano de un reloj&#10;&#10;Descripción generada automáticamente">
            <a:extLst>
              <a:ext uri="{FF2B5EF4-FFF2-40B4-BE49-F238E27FC236}">
                <a16:creationId xmlns:a16="http://schemas.microsoft.com/office/drawing/2014/main" id="{7D7876CB-3443-2FD6-F933-E2D000791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423" y="1940690"/>
            <a:ext cx="2305581" cy="3480214"/>
          </a:xfrm>
          <a:prstGeom prst="rect">
            <a:avLst/>
          </a:prstGeom>
        </p:spPr>
      </p:pic>
      <p:sp>
        <p:nvSpPr>
          <p:cNvPr id="27" name="TextBox 26">
            <a:extLst>
              <a:ext uri="{FF2B5EF4-FFF2-40B4-BE49-F238E27FC236}">
                <a16:creationId xmlns:a16="http://schemas.microsoft.com/office/drawing/2014/main" id="{89B080C3-1D25-548B-6DA8-B5735CD1D9DC}"/>
              </a:ext>
            </a:extLst>
          </p:cNvPr>
          <p:cNvSpPr txBox="1"/>
          <p:nvPr/>
        </p:nvSpPr>
        <p:spPr>
          <a:xfrm>
            <a:off x="9119059" y="5414687"/>
            <a:ext cx="2011556" cy="2872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ctr"/>
            <a:endParaRPr lang="en-US" sz="1200" i="1">
              <a:solidFill>
                <a:schemeClr val="accent2">
                  <a:lumMod val="75000"/>
                </a:schemeClr>
              </a:solidFill>
              <a:latin typeface="Source Sans Pro" panose="020B0503030403020204" pitchFamily="34" charset="0"/>
              <a:ea typeface="Source Sans Pro" panose="020B0503030403020204" pitchFamily="34" charset="0"/>
            </a:endParaRPr>
          </a:p>
        </p:txBody>
      </p:sp>
      <p:sp>
        <p:nvSpPr>
          <p:cNvPr id="28" name="Oval 27">
            <a:extLst>
              <a:ext uri="{FF2B5EF4-FFF2-40B4-BE49-F238E27FC236}">
                <a16:creationId xmlns:a16="http://schemas.microsoft.com/office/drawing/2014/main" id="{65AFAAFE-B0E1-9281-2F06-B84BE3D01479}"/>
              </a:ext>
            </a:extLst>
          </p:cNvPr>
          <p:cNvSpPr/>
          <p:nvPr/>
        </p:nvSpPr>
        <p:spPr>
          <a:xfrm>
            <a:off x="7224554" y="3765383"/>
            <a:ext cx="290945" cy="324802"/>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TextBox 36">
            <a:extLst>
              <a:ext uri="{FF2B5EF4-FFF2-40B4-BE49-F238E27FC236}">
                <a16:creationId xmlns:a16="http://schemas.microsoft.com/office/drawing/2014/main" id="{16121C8B-ACCE-E58A-BF38-169CA8DA22EC}"/>
              </a:ext>
            </a:extLst>
          </p:cNvPr>
          <p:cNvSpPr txBox="1"/>
          <p:nvPr/>
        </p:nvSpPr>
        <p:spPr>
          <a:xfrm>
            <a:off x="10894914" y="2380817"/>
            <a:ext cx="332852" cy="3795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42" name="TextBox 41">
            <a:extLst>
              <a:ext uri="{FF2B5EF4-FFF2-40B4-BE49-F238E27FC236}">
                <a16:creationId xmlns:a16="http://schemas.microsoft.com/office/drawing/2014/main" id="{3A14431B-2AB4-FC8E-5641-E42A2E482685}"/>
              </a:ext>
            </a:extLst>
          </p:cNvPr>
          <p:cNvSpPr txBox="1"/>
          <p:nvPr/>
        </p:nvSpPr>
        <p:spPr>
          <a:xfrm>
            <a:off x="10714806" y="3091357"/>
            <a:ext cx="332852" cy="3795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43" name="TextBox 42">
            <a:extLst>
              <a:ext uri="{FF2B5EF4-FFF2-40B4-BE49-F238E27FC236}">
                <a16:creationId xmlns:a16="http://schemas.microsoft.com/office/drawing/2014/main" id="{837BDCEB-5C49-3311-453C-5EFC65465D86}"/>
              </a:ext>
            </a:extLst>
          </p:cNvPr>
          <p:cNvSpPr txBox="1"/>
          <p:nvPr/>
        </p:nvSpPr>
        <p:spPr>
          <a:xfrm>
            <a:off x="7259639" y="3737988"/>
            <a:ext cx="332852" cy="3795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r>
              <a:rPr lang="es">
                <a:solidFill>
                  <a:schemeClr val="tx2"/>
                </a:solidFill>
                <a:latin typeface="Source Sans Pro" panose="020B0503030403020204" pitchFamily="34" charset="0"/>
                <a:ea typeface="Source Sans Pro" panose="020B0503030403020204" pitchFamily="34" charset="0"/>
              </a:rPr>
              <a:t>2</a:t>
            </a:r>
          </a:p>
        </p:txBody>
      </p:sp>
      <p:sp>
        <p:nvSpPr>
          <p:cNvPr id="52" name="TextBox 51">
            <a:extLst>
              <a:ext uri="{FF2B5EF4-FFF2-40B4-BE49-F238E27FC236}">
                <a16:creationId xmlns:a16="http://schemas.microsoft.com/office/drawing/2014/main" id="{9BB821D2-8A62-FDB2-87F0-41917A3F2E5F}"/>
              </a:ext>
            </a:extLst>
          </p:cNvPr>
          <p:cNvSpPr txBox="1"/>
          <p:nvPr/>
        </p:nvSpPr>
        <p:spPr>
          <a:xfrm>
            <a:off x="6843603" y="5624919"/>
            <a:ext cx="2011556" cy="2872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ctr"/>
            <a:endParaRPr lang="en-US" sz="1200" i="1">
              <a:solidFill>
                <a:schemeClr val="accent2">
                  <a:lumMod val="75000"/>
                </a:schemeClr>
              </a:solidFill>
              <a:latin typeface="Source Sans Pro" panose="020B0503030403020204" pitchFamily="34" charset="0"/>
              <a:ea typeface="Source Sans Pro" panose="020B0503030403020204" pitchFamily="34" charset="0"/>
            </a:endParaRPr>
          </a:p>
        </p:txBody>
      </p:sp>
      <p:pic>
        <p:nvPicPr>
          <p:cNvPr id="11" name="Picture 10">
            <a:extLst>
              <a:ext uri="{FF2B5EF4-FFF2-40B4-BE49-F238E27FC236}">
                <a16:creationId xmlns:a16="http://schemas.microsoft.com/office/drawing/2014/main" id="{8524081C-A463-B892-0203-F614AA2EBB38}"/>
              </a:ext>
            </a:extLst>
          </p:cNvPr>
          <p:cNvPicPr>
            <a:picLocks noChangeAspect="1"/>
          </p:cNvPicPr>
          <p:nvPr/>
        </p:nvPicPr>
        <p:blipFill>
          <a:blip r:embed="rId4"/>
          <a:stretch>
            <a:fillRect/>
          </a:stretch>
        </p:blipFill>
        <p:spPr>
          <a:xfrm>
            <a:off x="6843603" y="1915814"/>
            <a:ext cx="7772400" cy="3529965"/>
          </a:xfrm>
          <a:prstGeom prst="rect">
            <a:avLst/>
          </a:prstGeom>
        </p:spPr>
      </p:pic>
    </p:spTree>
    <p:extLst>
      <p:ext uri="{BB962C8B-B14F-4D97-AF65-F5344CB8AC3E}">
        <p14:creationId xmlns:p14="http://schemas.microsoft.com/office/powerpoint/2010/main" val="32895857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D9685-A31B-41D2-9337-EB0DF23F1235}"/>
              </a:ext>
            </a:extLst>
          </p:cNvPr>
          <p:cNvSpPr>
            <a:spLocks noGrp="1"/>
          </p:cNvSpPr>
          <p:nvPr>
            <p:ph type="title"/>
          </p:nvPr>
        </p:nvSpPr>
        <p:spPr>
          <a:xfrm>
            <a:off x="1417486" y="160818"/>
            <a:ext cx="8918876" cy="518403"/>
          </a:xfrm>
        </p:spPr>
        <p:txBody>
          <a:bodyPr/>
          <a:lstStyle/>
          <a:p>
            <a:pPr algn="ctr"/>
            <a:r>
              <a:rPr lang="es" sz="3200"/>
              <a:t>Portal del cliente</a:t>
            </a:r>
            <a:br>
              <a:rPr lang="en-US" sz="3200">
                <a:solidFill>
                  <a:schemeClr val="tx2"/>
                </a:solidFill>
              </a:rPr>
            </a:br>
            <a:endParaRPr lang="en-US" sz="3200"/>
          </a:p>
        </p:txBody>
      </p:sp>
      <p:sp>
        <p:nvSpPr>
          <p:cNvPr id="13" name="TextBox 12">
            <a:extLst>
              <a:ext uri="{FF2B5EF4-FFF2-40B4-BE49-F238E27FC236}">
                <a16:creationId xmlns:a16="http://schemas.microsoft.com/office/drawing/2014/main" id="{5A0F25B9-C29F-4327-AA52-F1C2E9A1D295}"/>
              </a:ext>
            </a:extLst>
          </p:cNvPr>
          <p:cNvSpPr txBox="1"/>
          <p:nvPr/>
        </p:nvSpPr>
        <p:spPr>
          <a:xfrm>
            <a:off x="2933700" y="1514475"/>
            <a:ext cx="3162300"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A3ABAE"/>
              </a:solidFill>
              <a:effectLst/>
              <a:uLnTx/>
              <a:uFillTx/>
              <a:latin typeface="Source Sans Pro" panose="020B0503030403020204" pitchFamily="34" charset="0"/>
              <a:ea typeface="Source Sans Pro" panose="020B0503030403020204" pitchFamily="34" charset="0"/>
            </a:endParaRPr>
          </a:p>
        </p:txBody>
      </p:sp>
      <p:sp>
        <p:nvSpPr>
          <p:cNvPr id="18" name="TextBox 17">
            <a:extLst>
              <a:ext uri="{FF2B5EF4-FFF2-40B4-BE49-F238E27FC236}">
                <a16:creationId xmlns:a16="http://schemas.microsoft.com/office/drawing/2014/main" id="{CCC246D9-9125-462D-A3AA-D553B3BA25FC}"/>
              </a:ext>
            </a:extLst>
          </p:cNvPr>
          <p:cNvSpPr txBox="1"/>
          <p:nvPr/>
        </p:nvSpPr>
        <p:spPr>
          <a:xfrm>
            <a:off x="2933700" y="329929"/>
            <a:ext cx="2943225"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A3ABAE"/>
              </a:solidFill>
              <a:effectLst/>
              <a:uLnTx/>
              <a:uFillTx/>
              <a:latin typeface="Source Sans Pro" panose="020B0503030403020204" pitchFamily="34" charset="0"/>
              <a:ea typeface="Source Sans Pro" panose="020B0503030403020204" pitchFamily="34" charset="0"/>
            </a:endParaRPr>
          </a:p>
        </p:txBody>
      </p:sp>
      <p:sp>
        <p:nvSpPr>
          <p:cNvPr id="8" name="TextBox 7">
            <a:extLst>
              <a:ext uri="{FF2B5EF4-FFF2-40B4-BE49-F238E27FC236}">
                <a16:creationId xmlns:a16="http://schemas.microsoft.com/office/drawing/2014/main" id="{D2A9BE3C-0673-2CE3-E933-D32A34011F79}"/>
              </a:ext>
            </a:extLst>
          </p:cNvPr>
          <p:cNvSpPr txBox="1"/>
          <p:nvPr/>
        </p:nvSpPr>
        <p:spPr>
          <a:xfrm>
            <a:off x="230981" y="1129754"/>
            <a:ext cx="8129587" cy="38472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900" b="1" i="0" u="none" strike="noStrike" kern="1200" cap="none" spc="0" normalizeH="0" baseline="0" noProof="0">
                <a:ln>
                  <a:noFill/>
                </a:ln>
                <a:solidFill>
                  <a:srgbClr val="5C5A5C"/>
                </a:solidFill>
                <a:effectLst/>
                <a:uLnTx/>
                <a:uFillTx/>
                <a:latin typeface="Segoe UI" panose="020B0502040204020203" pitchFamily="34" charset="0"/>
                <a:ea typeface="Source Sans Pro" panose="020B0503030403020204" pitchFamily="34" charset="0"/>
                <a:cs typeface="Segoe UI" panose="020B0502040204020203" pitchFamily="34" charset="0"/>
              </a:rPr>
              <a:t>Consola de administración móvil React </a:t>
            </a:r>
            <a:r>
              <a:rPr kumimoji="0" lang="es" sz="1900" b="1" i="0" u="none" strike="noStrike" kern="1200" cap="none" spc="0" normalizeH="0" baseline="0" noProof="0">
                <a:ln>
                  <a:noFill/>
                </a:ln>
                <a:solidFill>
                  <a:srgbClr val="A3ABAE"/>
                </a:solidFill>
                <a:effectLst/>
                <a:uLnTx/>
                <a:uFillTx/>
                <a:latin typeface="Segoe UI" panose="020B0502040204020203" pitchFamily="34" charset="0"/>
                <a:ea typeface="Source Sans Pro" panose="020B0503030403020204" pitchFamily="34" charset="0"/>
                <a:cs typeface="Segoe UI" panose="020B0502040204020203" pitchFamily="34" charset="0"/>
              </a:rPr>
              <a:t>- </a:t>
            </a:r>
            <a:r>
              <a:rPr kumimoji="0" lang="es" sz="1900" b="1" i="0" u="none" strike="noStrike" kern="1200" cap="none" spc="0" normalizeH="0" baseline="0" noProof="0">
                <a:ln>
                  <a:noFill/>
                </a:ln>
                <a:solidFill>
                  <a:srgbClr val="7FC6BE">
                    <a:lumMod val="75000"/>
                  </a:srgbClr>
                </a:solidFill>
                <a:effectLst/>
                <a:uLnTx/>
                <a:uFillTx/>
                <a:latin typeface="Segoe UI" panose="020B0502040204020203" pitchFamily="34" charset="0"/>
                <a:ea typeface="Source Sans Pro" panose="020B0503030403020204" pitchFamily="34" charset="0"/>
                <a:cs typeface="Segoe UI" panose="020B0502040204020203" pitchFamily="34" charset="0"/>
                <a:hlinkClick r:id="rId2"/>
              </a:rPr>
              <a:t>https://portal.reactmobile.com</a:t>
            </a:r>
            <a:endParaRPr kumimoji="0" lang="en-US" sz="1900" b="1" i="0" u="none" strike="noStrike" kern="1200" cap="none" spc="0" normalizeH="0" baseline="0" noProof="0">
              <a:ln>
                <a:noFill/>
              </a:ln>
              <a:solidFill>
                <a:srgbClr val="7FC6BE">
                  <a:lumMod val="75000"/>
                </a:srgbClr>
              </a:solidFill>
              <a:effectLst/>
              <a:uLnTx/>
              <a:uFillTx/>
              <a:latin typeface="Segoe UI" panose="020B0502040204020203" pitchFamily="34" charset="0"/>
              <a:ea typeface="Source Sans Pro" panose="020B0503030403020204" pitchFamily="34" charset="0"/>
              <a:cs typeface="Segoe UI" panose="020B0502040204020203" pitchFamily="34" charset="0"/>
            </a:endParaRPr>
          </a:p>
        </p:txBody>
      </p:sp>
      <p:pic>
        <p:nvPicPr>
          <p:cNvPr id="9" name="Picture 8">
            <a:extLst>
              <a:ext uri="{FF2B5EF4-FFF2-40B4-BE49-F238E27FC236}">
                <a16:creationId xmlns:a16="http://schemas.microsoft.com/office/drawing/2014/main" id="{1BE269D4-39D1-543E-56AE-7387F6F34381}"/>
              </a:ext>
            </a:extLst>
          </p:cNvPr>
          <p:cNvPicPr>
            <a:picLocks noChangeAspect="1"/>
          </p:cNvPicPr>
          <p:nvPr/>
        </p:nvPicPr>
        <p:blipFill>
          <a:blip r:embed="rId3"/>
          <a:stretch>
            <a:fillRect/>
          </a:stretch>
        </p:blipFill>
        <p:spPr>
          <a:xfrm>
            <a:off x="333375" y="1609374"/>
            <a:ext cx="5414717" cy="2419702"/>
          </a:xfrm>
          <a:prstGeom prst="rect">
            <a:avLst/>
          </a:prstGeom>
        </p:spPr>
      </p:pic>
      <p:sp>
        <p:nvSpPr>
          <p:cNvPr id="10" name="TextBox 9">
            <a:extLst>
              <a:ext uri="{FF2B5EF4-FFF2-40B4-BE49-F238E27FC236}">
                <a16:creationId xmlns:a16="http://schemas.microsoft.com/office/drawing/2014/main" id="{3BE267F9-C334-6E6D-0AEE-18D846D67A2C}"/>
              </a:ext>
            </a:extLst>
          </p:cNvPr>
          <p:cNvSpPr txBox="1"/>
          <p:nvPr/>
        </p:nvSpPr>
        <p:spPr>
          <a:xfrm>
            <a:off x="333374" y="4190771"/>
            <a:ext cx="5414717"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srgbClr val="5C5A5C"/>
                </a:solidFill>
                <a:effectLst/>
                <a:uLnTx/>
                <a:uFillTx/>
                <a:latin typeface="Segoe UI" panose="020B0502040204020203" pitchFamily="34" charset="0"/>
                <a:ea typeface="Source Sans Pro" panose="020B0503030403020204" pitchFamily="34" charset="0"/>
                <a:cs typeface="Segoe UI" panose="020B0502040204020203" pitchFamily="34" charset="0"/>
              </a:rPr>
              <a:t>Dos opciones de inicio de sesión </a:t>
            </a:r>
            <a:r>
              <a:rPr kumimoji="0" lang="es" sz="1200" b="0" i="0" u="none" strike="noStrike" kern="1200" cap="none" spc="0" normalizeH="0" baseline="0" noProof="0">
                <a:ln>
                  <a:noFill/>
                </a:ln>
                <a:solidFill>
                  <a:srgbClr val="5C5A5C"/>
                </a:solidFill>
                <a:effectLst/>
                <a:uLnTx/>
                <a:uFillTx/>
                <a:latin typeface="Segoe UI" panose="020B0502040204020203" pitchFamily="34" charset="0"/>
                <a:ea typeface="Source Sans Pro" panose="020B0503030403020204" pitchFamily="34" charset="0"/>
                <a:cs typeface="Segoe UI" panose="020B0502040204020203" pitchFamily="34" charset="0"/>
              </a:rPr>
              <a:t>: los administradores pueden crear usuarios con una dirección de correo electrónico válida: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5A5C"/>
              </a:solidFill>
              <a:effectLst/>
              <a:uLnTx/>
              <a:uFillTx/>
              <a:latin typeface="Segoe UI" panose="020B0502040204020203" pitchFamily="34" charset="0"/>
              <a:ea typeface="Source Sans Pro" panose="020B0503030403020204" pitchFamily="34" charset="0"/>
              <a:cs typeface="Segoe UI"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kumimoji="0" lang="es" sz="1200" b="0" i="0" u="none" strike="noStrike" kern="1200" cap="none" spc="0" normalizeH="0" baseline="0" noProof="0">
                <a:ln>
                  <a:noFill/>
                </a:ln>
                <a:solidFill>
                  <a:srgbClr val="5C5A5C"/>
                </a:solidFill>
                <a:effectLst/>
                <a:uLnTx/>
                <a:uFillTx/>
                <a:latin typeface="Segoe UI" panose="020B0502040204020203" pitchFamily="34" charset="0"/>
                <a:ea typeface="Source Sans Pro" panose="020B0503030403020204" pitchFamily="34" charset="0"/>
                <a:cs typeface="Segoe UI" panose="020B0502040204020203" pitchFamily="34" charset="0"/>
              </a:rPr>
              <a:t>Crear una contraseña</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 sz="1200" b="0" i="0" u="none" strike="noStrike" kern="1200" cap="none" spc="0" normalizeH="0" baseline="0" noProof="0">
                <a:ln>
                  <a:noFill/>
                </a:ln>
                <a:solidFill>
                  <a:srgbClr val="5C5A5C"/>
                </a:solidFill>
                <a:effectLst/>
                <a:uLnTx/>
                <a:uFillTx/>
                <a:latin typeface="Segoe UI" panose="020B0502040204020203" pitchFamily="34" charset="0"/>
                <a:ea typeface="Source Sans Pro" panose="020B0503030403020204" pitchFamily="34" charset="0"/>
                <a:cs typeface="Segoe UI" panose="020B0502040204020203" pitchFamily="34" charset="0"/>
              </a:rPr>
              <a:t>Debe tener al menos 12 caracteres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 sz="1200" b="0" i="0" u="none" strike="noStrike" kern="1200" cap="none" spc="0" normalizeH="0" baseline="0" noProof="0">
                <a:ln>
                  <a:noFill/>
                </a:ln>
                <a:solidFill>
                  <a:srgbClr val="5C5A5C"/>
                </a:solidFill>
                <a:effectLst/>
                <a:uLnTx/>
                <a:uFillTx/>
                <a:latin typeface="Segoe UI" panose="020B0502040204020203" pitchFamily="34" charset="0"/>
                <a:ea typeface="Source Sans Pro" panose="020B0503030403020204" pitchFamily="34" charset="0"/>
                <a:cs typeface="Segoe UI" panose="020B0502040204020203" pitchFamily="34" charset="0"/>
              </a:rPr>
              <a:t>Contiene letras minúsculas y mayúsculas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 sz="1200" b="0" i="0" u="none" strike="noStrike" kern="1200" cap="none" spc="0" normalizeH="0" baseline="0" noProof="0">
                <a:ln>
                  <a:noFill/>
                </a:ln>
                <a:solidFill>
                  <a:srgbClr val="5C5A5C"/>
                </a:solidFill>
                <a:effectLst/>
                <a:uLnTx/>
                <a:uFillTx/>
                <a:latin typeface="Segoe UI" panose="020B0502040204020203" pitchFamily="34" charset="0"/>
                <a:ea typeface="Source Sans Pro" panose="020B0503030403020204" pitchFamily="34" charset="0"/>
                <a:cs typeface="Segoe UI" panose="020B0502040204020203" pitchFamily="34" charset="0"/>
              </a:rPr>
              <a:t>Contiene al menos 1 número o símbolo y ningún espacio</a:t>
            </a:r>
          </a:p>
        </p:txBody>
      </p:sp>
      <p:pic>
        <p:nvPicPr>
          <p:cNvPr id="15" name="Picture 14">
            <a:extLst>
              <a:ext uri="{FF2B5EF4-FFF2-40B4-BE49-F238E27FC236}">
                <a16:creationId xmlns:a16="http://schemas.microsoft.com/office/drawing/2014/main" id="{1E06774E-A9B4-07FB-2B30-297E93A6A313}"/>
              </a:ext>
            </a:extLst>
          </p:cNvPr>
          <p:cNvPicPr>
            <a:picLocks noChangeAspect="1"/>
          </p:cNvPicPr>
          <p:nvPr/>
        </p:nvPicPr>
        <p:blipFill>
          <a:blip r:embed="rId4"/>
          <a:stretch>
            <a:fillRect/>
          </a:stretch>
        </p:blipFill>
        <p:spPr>
          <a:xfrm>
            <a:off x="6443910" y="4190771"/>
            <a:ext cx="5414718" cy="2419702"/>
          </a:xfrm>
          <a:prstGeom prst="rect">
            <a:avLst/>
          </a:prstGeom>
        </p:spPr>
      </p:pic>
      <p:pic>
        <p:nvPicPr>
          <p:cNvPr id="17" name="Picture 16">
            <a:extLst>
              <a:ext uri="{FF2B5EF4-FFF2-40B4-BE49-F238E27FC236}">
                <a16:creationId xmlns:a16="http://schemas.microsoft.com/office/drawing/2014/main" id="{6295A38C-BCB9-EB30-C142-F70774F2449E}"/>
              </a:ext>
            </a:extLst>
          </p:cNvPr>
          <p:cNvPicPr>
            <a:picLocks noChangeAspect="1"/>
          </p:cNvPicPr>
          <p:nvPr/>
        </p:nvPicPr>
        <p:blipFill>
          <a:blip r:embed="rId5"/>
          <a:stretch>
            <a:fillRect/>
          </a:stretch>
        </p:blipFill>
        <p:spPr>
          <a:xfrm>
            <a:off x="6443910" y="1600914"/>
            <a:ext cx="5414718" cy="2428162"/>
          </a:xfrm>
          <a:prstGeom prst="rect">
            <a:avLst/>
          </a:prstGeom>
        </p:spPr>
      </p:pic>
      <p:sp>
        <p:nvSpPr>
          <p:cNvPr id="21" name="TextBox 20">
            <a:extLst>
              <a:ext uri="{FF2B5EF4-FFF2-40B4-BE49-F238E27FC236}">
                <a16:creationId xmlns:a16="http://schemas.microsoft.com/office/drawing/2014/main" id="{AA85A9E5-A441-E988-ED53-576F526F7FA5}"/>
              </a:ext>
            </a:extLst>
          </p:cNvPr>
          <p:cNvSpPr txBox="1"/>
          <p:nvPr/>
        </p:nvSpPr>
        <p:spPr>
          <a:xfrm>
            <a:off x="333372" y="5543550"/>
            <a:ext cx="548139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srgbClr val="5C5A5C"/>
                </a:solidFill>
                <a:effectLst/>
                <a:uLnTx/>
                <a:uFillTx/>
                <a:latin typeface="Segoe UI" panose="020B0502040204020203" pitchFamily="34" charset="0"/>
                <a:ea typeface="Source Sans Pro" panose="020B0503030403020204" pitchFamily="34" charset="0"/>
                <a:cs typeface="Segoe UI" panose="020B0502040204020203" pitchFamily="34" charset="0"/>
              </a:rPr>
              <a:t>2) Inicio de sesión único</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 sz="1200" b="0" i="0" u="none" strike="noStrike" kern="1200" cap="none" spc="0" normalizeH="0" baseline="0" noProof="0">
                <a:ln>
                  <a:noFill/>
                </a:ln>
                <a:solidFill>
                  <a:srgbClr val="5C5A5C"/>
                </a:solidFill>
                <a:effectLst/>
                <a:uLnTx/>
                <a:uFillTx/>
                <a:latin typeface="Segoe UI" panose="020B0502040204020203" pitchFamily="34" charset="0"/>
                <a:ea typeface="Source Sans Pro" panose="020B0503030403020204" pitchFamily="34" charset="0"/>
                <a:cs typeface="Segoe UI" panose="020B0502040204020203" pitchFamily="34" charset="0"/>
              </a:rPr>
              <a:t>Con el intercambio de correo electrónico de su organización, esto elimina la necesidad de recordar otra contraseña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3ABAE"/>
                </a:solidFill>
                <a:effectLst/>
                <a:uLnTx/>
                <a:uFillTx/>
                <a:latin typeface="Source Sans Pro" panose="020B0503030403020204" pitchFamily="34" charset="0"/>
                <a:ea typeface="Source Sans Pro" panose="020B0503030403020204" pitchFamily="34" charset="0"/>
              </a:rPr>
              <a:t>	</a:t>
            </a:r>
          </a:p>
        </p:txBody>
      </p:sp>
      <p:pic>
        <p:nvPicPr>
          <p:cNvPr id="23" name="Picture 22">
            <a:extLst>
              <a:ext uri="{FF2B5EF4-FFF2-40B4-BE49-F238E27FC236}">
                <a16:creationId xmlns:a16="http://schemas.microsoft.com/office/drawing/2014/main" id="{9DABE2CC-F3BC-7921-A2C1-1CBBFAB5323D}"/>
              </a:ext>
            </a:extLst>
          </p:cNvPr>
          <p:cNvPicPr>
            <a:picLocks noChangeAspect="1"/>
          </p:cNvPicPr>
          <p:nvPr/>
        </p:nvPicPr>
        <p:blipFill>
          <a:blip r:embed="rId6"/>
          <a:stretch>
            <a:fillRect/>
          </a:stretch>
        </p:blipFill>
        <p:spPr>
          <a:xfrm>
            <a:off x="8171775" y="1075408"/>
            <a:ext cx="3584211" cy="727621"/>
          </a:xfrm>
          <a:prstGeom prst="rect">
            <a:avLst/>
          </a:prstGeom>
        </p:spPr>
      </p:pic>
    </p:spTree>
    <p:extLst>
      <p:ext uri="{BB962C8B-B14F-4D97-AF65-F5344CB8AC3E}">
        <p14:creationId xmlns:p14="http://schemas.microsoft.com/office/powerpoint/2010/main" val="280943454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DE8C3-007F-4E07-A170-F6B56B024C14}"/>
              </a:ext>
            </a:extLst>
          </p:cNvPr>
          <p:cNvSpPr>
            <a:spLocks noGrp="1"/>
          </p:cNvSpPr>
          <p:nvPr>
            <p:ph type="title"/>
          </p:nvPr>
        </p:nvSpPr>
        <p:spPr>
          <a:xfrm>
            <a:off x="1636561" y="160743"/>
            <a:ext cx="8918876" cy="518403"/>
          </a:xfrm>
        </p:spPr>
        <p:txBody>
          <a:bodyPr/>
          <a:lstStyle/>
          <a:p>
            <a:pPr algn="ctr"/>
            <a:r>
              <a:rPr lang="es" sz="3200"/>
              <a:t>Panel de control del portal y estado de mantenimiento del sistema</a:t>
            </a:r>
            <a:br>
              <a:rPr lang="en-US" sz="3200"/>
            </a:br>
            <a:endParaRPr lang="en-US" sz="3200"/>
          </a:p>
        </p:txBody>
      </p:sp>
      <p:sp>
        <p:nvSpPr>
          <p:cNvPr id="6" name="TextBox 5">
            <a:extLst>
              <a:ext uri="{FF2B5EF4-FFF2-40B4-BE49-F238E27FC236}">
                <a16:creationId xmlns:a16="http://schemas.microsoft.com/office/drawing/2014/main" id="{C2DE6EAE-9A1F-49D7-8FA8-E17BDCEEF939}"/>
              </a:ext>
            </a:extLst>
          </p:cNvPr>
          <p:cNvSpPr txBox="1"/>
          <p:nvPr/>
        </p:nvSpPr>
        <p:spPr>
          <a:xfrm flipH="1">
            <a:off x="6587054" y="4996048"/>
            <a:ext cx="1301261"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p>
            <a:pPr algn="l"/>
            <a:endParaRPr lang="en-US" sz="900">
              <a:solidFill>
                <a:schemeClr val="tx2"/>
              </a:solidFill>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0ECB5EED-0ED9-4E70-A620-87FEF6B98AA1}"/>
              </a:ext>
            </a:extLst>
          </p:cNvPr>
          <p:cNvSpPr txBox="1"/>
          <p:nvPr/>
        </p:nvSpPr>
        <p:spPr>
          <a:xfrm>
            <a:off x="7396906" y="6273761"/>
            <a:ext cx="4177863" cy="2667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nchor="b">
            <a:spAutoFit/>
          </a:bodyPr>
          <a:lstStyle/>
          <a:p>
            <a:pPr algn="just"/>
            <a:endParaRPr lang="en-US" sz="1400" b="1">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CD35180A-EA7F-4355-B14F-C8195C9C364F}"/>
              </a:ext>
            </a:extLst>
          </p:cNvPr>
          <p:cNvSpPr txBox="1"/>
          <p:nvPr/>
        </p:nvSpPr>
        <p:spPr>
          <a:xfrm>
            <a:off x="7689629" y="5135674"/>
            <a:ext cx="3592419"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p>
            <a:pPr algn="l"/>
            <a:endParaRPr lang="en-US" sz="900">
              <a:latin typeface="Source Sans Pro" panose="020B0503030403020204" pitchFamily="34" charset="0"/>
              <a:ea typeface="Source Sans Pro" panose="020B0503030403020204" pitchFamily="34" charset="0"/>
            </a:endParaRPr>
          </a:p>
        </p:txBody>
      </p:sp>
      <p:pic>
        <p:nvPicPr>
          <p:cNvPr id="12" name="Picture 11">
            <a:extLst>
              <a:ext uri="{FF2B5EF4-FFF2-40B4-BE49-F238E27FC236}">
                <a16:creationId xmlns:a16="http://schemas.microsoft.com/office/drawing/2014/main" id="{A0B17FAF-6CD1-5F3E-C18D-22CC98C4A0CB}"/>
              </a:ext>
            </a:extLst>
          </p:cNvPr>
          <p:cNvPicPr>
            <a:picLocks noChangeAspect="1"/>
          </p:cNvPicPr>
          <p:nvPr/>
        </p:nvPicPr>
        <p:blipFill>
          <a:blip r:embed="rId2"/>
          <a:stretch>
            <a:fillRect/>
          </a:stretch>
        </p:blipFill>
        <p:spPr>
          <a:xfrm>
            <a:off x="3162515" y="1074574"/>
            <a:ext cx="5866963" cy="2356122"/>
          </a:xfrm>
          <a:prstGeom prst="rect">
            <a:avLst/>
          </a:prstGeom>
          <a:ln>
            <a:noFill/>
          </a:ln>
          <a:effectLst>
            <a:glow rad="63500">
              <a:schemeClr val="accent1">
                <a:lumMod val="75000"/>
                <a:alpha val="40000"/>
              </a:schemeClr>
            </a:glow>
          </a:effectLst>
        </p:spPr>
      </p:pic>
      <p:pic>
        <p:nvPicPr>
          <p:cNvPr id="3" name="Picture 2">
            <a:extLst>
              <a:ext uri="{FF2B5EF4-FFF2-40B4-BE49-F238E27FC236}">
                <a16:creationId xmlns:a16="http://schemas.microsoft.com/office/drawing/2014/main" id="{0DAD791A-A993-C09E-CAD7-5F04B0DC4D90}"/>
              </a:ext>
            </a:extLst>
          </p:cNvPr>
          <p:cNvPicPr>
            <a:picLocks noChangeAspect="1"/>
          </p:cNvPicPr>
          <p:nvPr/>
        </p:nvPicPr>
        <p:blipFill>
          <a:blip r:embed="rId3"/>
          <a:stretch>
            <a:fillRect/>
          </a:stretch>
        </p:blipFill>
        <p:spPr>
          <a:xfrm>
            <a:off x="1047486" y="3533467"/>
            <a:ext cx="10097019" cy="2844946"/>
          </a:xfrm>
          <a:prstGeom prst="rect">
            <a:avLst/>
          </a:prstGeom>
        </p:spPr>
      </p:pic>
      <p:pic>
        <p:nvPicPr>
          <p:cNvPr id="8" name="Picture 7">
            <a:extLst>
              <a:ext uri="{FF2B5EF4-FFF2-40B4-BE49-F238E27FC236}">
                <a16:creationId xmlns:a16="http://schemas.microsoft.com/office/drawing/2014/main" id="{1B41F89D-C238-3A22-5F39-898B1B2C7037}"/>
              </a:ext>
            </a:extLst>
          </p:cNvPr>
          <p:cNvPicPr>
            <a:picLocks noChangeAspect="1"/>
          </p:cNvPicPr>
          <p:nvPr/>
        </p:nvPicPr>
        <p:blipFill>
          <a:blip r:embed="rId4"/>
          <a:stretch>
            <a:fillRect/>
          </a:stretch>
        </p:blipFill>
        <p:spPr>
          <a:xfrm>
            <a:off x="1846872" y="1513804"/>
            <a:ext cx="493991" cy="1440805"/>
          </a:xfrm>
          <a:prstGeom prst="rect">
            <a:avLst/>
          </a:prstGeom>
        </p:spPr>
      </p:pic>
    </p:spTree>
    <p:extLst>
      <p:ext uri="{BB962C8B-B14F-4D97-AF65-F5344CB8AC3E}">
        <p14:creationId xmlns:p14="http://schemas.microsoft.com/office/powerpoint/2010/main" val="21818120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DE8C3-007F-4E07-A170-F6B56B024C14}"/>
              </a:ext>
            </a:extLst>
          </p:cNvPr>
          <p:cNvSpPr>
            <a:spLocks noGrp="1"/>
          </p:cNvSpPr>
          <p:nvPr>
            <p:ph type="title"/>
          </p:nvPr>
        </p:nvSpPr>
        <p:spPr>
          <a:xfrm>
            <a:off x="1636561" y="160743"/>
            <a:ext cx="8918876" cy="518403"/>
          </a:xfrm>
        </p:spPr>
        <p:txBody>
          <a:bodyPr/>
          <a:lstStyle/>
          <a:p>
            <a:pPr algn="ctr"/>
            <a:r>
              <a:rPr lang="es" sz="3200"/>
              <a:t>Gestión de alertas</a:t>
            </a:r>
            <a:br>
              <a:rPr lang="en-US" sz="3200"/>
            </a:br>
            <a:endParaRPr lang="en-US" sz="3200"/>
          </a:p>
        </p:txBody>
      </p:sp>
      <p:sp>
        <p:nvSpPr>
          <p:cNvPr id="15" name="TextBox 14">
            <a:extLst>
              <a:ext uri="{FF2B5EF4-FFF2-40B4-BE49-F238E27FC236}">
                <a16:creationId xmlns:a16="http://schemas.microsoft.com/office/drawing/2014/main" id="{CBB97985-21E0-79C4-AED9-BDF724F05A56}"/>
              </a:ext>
            </a:extLst>
          </p:cNvPr>
          <p:cNvSpPr txBox="1"/>
          <p:nvPr/>
        </p:nvSpPr>
        <p:spPr>
          <a:xfrm>
            <a:off x="297837" y="1200357"/>
            <a:ext cx="4894336" cy="2123658"/>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a:spAutoFit/>
          </a:bodyPr>
          <a:lstStyle/>
          <a:p>
            <a:pPr marL="285750" indent="-285750">
              <a:buFont typeface="Arial" panose="020B0604020202020204" pitchFamily="34" charset="0"/>
              <a:buChar char="•"/>
            </a:pPr>
            <a:r>
              <a:rPr lang="es" sz="1200">
                <a:solidFill>
                  <a:schemeClr val="accent5"/>
                </a:solidFill>
                <a:highlight>
                  <a:srgbClr val="FFFFFF"/>
                </a:highlight>
                <a:latin typeface="Segoe UI" panose="020B0502040204020203" pitchFamily="34" charset="0"/>
                <a:cs typeface="Segoe UI" panose="020B0502040204020203" pitchFamily="34" charset="0"/>
              </a:rPr>
              <a:t>Las notificaciones de alerta del Portal incluyen ventanas emergentes, una alerta sonora y una notificación pulsante en la que puede hacer clic y que lo dirigirá a la alerta actual</a:t>
            </a:r>
            <a:endParaRPr lang="en-US" sz="1200" b="0" i="0">
              <a:solidFill>
                <a:schemeClr val="accent5"/>
              </a:solidFill>
              <a:effectLst/>
              <a:highlight>
                <a:srgbClr val="FFFFFF"/>
              </a:highlight>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s" sz="1200" b="0" i="0">
                <a:solidFill>
                  <a:schemeClr val="accent5"/>
                </a:solidFill>
                <a:effectLst/>
                <a:highlight>
                  <a:srgbClr val="FFFFFF"/>
                </a:highlight>
                <a:latin typeface="Segoe UI" panose="020B0502040204020203" pitchFamily="34" charset="0"/>
                <a:cs typeface="Segoe UI" panose="020B0502040204020203" pitchFamily="34" charset="0"/>
              </a:rPr>
              <a:t>Cuando una alerta está activa, haga clic en ella para ingresar notas, marcar la hora en que alguien llegó al incidente, resolver la alerta y seleccionar un motivo para el cierre de forma remota desde el Portal</a:t>
            </a:r>
          </a:p>
          <a:p>
            <a:pPr marL="285750" indent="-285750">
              <a:buFont typeface="Arial" panose="020B0604020202020204" pitchFamily="34" charset="0"/>
              <a:buChar char="•"/>
            </a:pPr>
            <a:r>
              <a:rPr lang="es" sz="1200" b="0" i="0">
                <a:solidFill>
                  <a:schemeClr val="accent5"/>
                </a:solidFill>
                <a:effectLst/>
                <a:highlight>
                  <a:srgbClr val="FFFFFF"/>
                </a:highlight>
                <a:latin typeface="Segoe UI" panose="020B0502040204020203" pitchFamily="34" charset="0"/>
                <a:cs typeface="Segoe UI" panose="020B0502040204020203" pitchFamily="34" charset="0"/>
              </a:rPr>
              <a:t>El historial de alertas es ilimitado</a:t>
            </a:r>
          </a:p>
          <a:p>
            <a:pPr marL="285750" indent="-285750">
              <a:buFont typeface="Arial" panose="020B0604020202020204" pitchFamily="34" charset="0"/>
              <a:buChar char="•"/>
            </a:pPr>
            <a:r>
              <a:rPr lang="es" sz="1200" b="0" i="0">
                <a:solidFill>
                  <a:schemeClr val="accent5"/>
                </a:solidFill>
                <a:effectLst/>
                <a:highlight>
                  <a:srgbClr val="FFFFFF"/>
                </a:highlight>
                <a:latin typeface="Segoe UI" panose="020B0502040204020203" pitchFamily="34" charset="0"/>
                <a:cs typeface="Segoe UI" panose="020B0502040204020203" pitchFamily="34" charset="0"/>
              </a:rPr>
              <a:t>Haga clic en cualquier elemento para ver cómo sucedió: todo lo que ocurrió en vivo durante la alerta se conserva en su historial</a:t>
            </a:r>
          </a:p>
          <a:p>
            <a:pPr marL="285750" indent="-285750">
              <a:buFont typeface="Arial" panose="020B0604020202020204" pitchFamily="34" charset="0"/>
              <a:buChar char="•"/>
            </a:pPr>
            <a:r>
              <a:rPr lang="es" sz="1200">
                <a:solidFill>
                  <a:schemeClr val="accent5"/>
                </a:solidFill>
                <a:highlight>
                  <a:srgbClr val="FFFFFF"/>
                </a:highlight>
                <a:latin typeface="Segoe UI" panose="020B0502040204020203" pitchFamily="34" charset="0"/>
                <a:cs typeface="Segoe UI" panose="020B0502040204020203" pitchFamily="34" charset="0"/>
              </a:rPr>
              <a:t>Ordene, filtre, busque para encontrar sus datos</a:t>
            </a:r>
          </a:p>
          <a:p>
            <a:pPr marL="285750" indent="-285750">
              <a:buFont typeface="Arial" panose="020B0604020202020204" pitchFamily="34" charset="0"/>
              <a:buChar char="•"/>
            </a:pPr>
            <a:r>
              <a:rPr lang="es" sz="1200" b="0" i="0">
                <a:solidFill>
                  <a:schemeClr val="accent5"/>
                </a:solidFill>
                <a:effectLst/>
                <a:highlight>
                  <a:srgbClr val="FFFFFF"/>
                </a:highlight>
                <a:latin typeface="Segoe UI" panose="020B0502040204020203" pitchFamily="34" charset="0"/>
                <a:cs typeface="Segoe UI" panose="020B0502040204020203" pitchFamily="34" charset="0"/>
              </a:rPr>
              <a:t>Descargue un archivo CSV para guardarlo en Excel con fines de documentación</a:t>
            </a:r>
          </a:p>
        </p:txBody>
      </p:sp>
      <p:pic>
        <p:nvPicPr>
          <p:cNvPr id="19" name="Picture 18">
            <a:extLst>
              <a:ext uri="{FF2B5EF4-FFF2-40B4-BE49-F238E27FC236}">
                <a16:creationId xmlns:a16="http://schemas.microsoft.com/office/drawing/2014/main" id="{30EA70C5-9D75-1C00-FDC1-AB9844CF61DC}"/>
              </a:ext>
            </a:extLst>
          </p:cNvPr>
          <p:cNvPicPr>
            <a:picLocks noChangeAspect="1"/>
          </p:cNvPicPr>
          <p:nvPr/>
        </p:nvPicPr>
        <p:blipFill>
          <a:blip r:embed="rId2"/>
          <a:stretch>
            <a:fillRect/>
          </a:stretch>
        </p:blipFill>
        <p:spPr>
          <a:xfrm>
            <a:off x="5360013" y="1224611"/>
            <a:ext cx="6534150" cy="2621278"/>
          </a:xfrm>
          <a:prstGeom prst="rect">
            <a:avLst/>
          </a:prstGeom>
          <a:effectLst>
            <a:glow rad="76200">
              <a:schemeClr val="accent1">
                <a:lumMod val="75000"/>
                <a:alpha val="40000"/>
              </a:schemeClr>
            </a:glow>
          </a:effectLst>
        </p:spPr>
      </p:pic>
      <p:cxnSp>
        <p:nvCxnSpPr>
          <p:cNvPr id="21" name="Straight Arrow Connector 20">
            <a:extLst>
              <a:ext uri="{FF2B5EF4-FFF2-40B4-BE49-F238E27FC236}">
                <a16:creationId xmlns:a16="http://schemas.microsoft.com/office/drawing/2014/main" id="{9C6C8133-30B3-85BB-7CF0-C549F5F3707E}"/>
              </a:ext>
            </a:extLst>
          </p:cNvPr>
          <p:cNvCxnSpPr/>
          <p:nvPr/>
        </p:nvCxnSpPr>
        <p:spPr>
          <a:xfrm flipV="1">
            <a:off x="9467851" y="1473520"/>
            <a:ext cx="409575" cy="33799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2" name="Oval 21">
            <a:extLst>
              <a:ext uri="{FF2B5EF4-FFF2-40B4-BE49-F238E27FC236}">
                <a16:creationId xmlns:a16="http://schemas.microsoft.com/office/drawing/2014/main" id="{B11C34AE-1606-65E5-B881-43D49EE014C9}"/>
              </a:ext>
            </a:extLst>
          </p:cNvPr>
          <p:cNvSpPr/>
          <p:nvPr/>
        </p:nvSpPr>
        <p:spPr>
          <a:xfrm>
            <a:off x="5276849" y="2133599"/>
            <a:ext cx="816831" cy="257175"/>
          </a:xfrm>
          <a:prstGeom prst="ellipse">
            <a:avLst/>
          </a:prstGeom>
          <a:noFill/>
          <a:ln w="28575"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Oval 22">
            <a:extLst>
              <a:ext uri="{FF2B5EF4-FFF2-40B4-BE49-F238E27FC236}">
                <a16:creationId xmlns:a16="http://schemas.microsoft.com/office/drawing/2014/main" id="{77F5E442-0B80-6065-DA3F-638CB6B65200}"/>
              </a:ext>
            </a:extLst>
          </p:cNvPr>
          <p:cNvSpPr/>
          <p:nvPr/>
        </p:nvSpPr>
        <p:spPr>
          <a:xfrm>
            <a:off x="7268947" y="3571875"/>
            <a:ext cx="732053" cy="274014"/>
          </a:xfrm>
          <a:prstGeom prst="ellipse">
            <a:avLst/>
          </a:prstGeom>
          <a:noFill/>
          <a:ln w="28575"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8" name="Picture 27">
            <a:extLst>
              <a:ext uri="{FF2B5EF4-FFF2-40B4-BE49-F238E27FC236}">
                <a16:creationId xmlns:a16="http://schemas.microsoft.com/office/drawing/2014/main" id="{B38BE45B-745D-7230-539C-FA37CC9B2532}"/>
              </a:ext>
            </a:extLst>
          </p:cNvPr>
          <p:cNvPicPr>
            <a:picLocks noChangeAspect="1"/>
          </p:cNvPicPr>
          <p:nvPr/>
        </p:nvPicPr>
        <p:blipFill>
          <a:blip r:embed="rId3"/>
          <a:stretch>
            <a:fillRect/>
          </a:stretch>
        </p:blipFill>
        <p:spPr>
          <a:xfrm>
            <a:off x="8932506" y="3324015"/>
            <a:ext cx="2377803" cy="3209258"/>
          </a:xfrm>
          <a:prstGeom prst="rect">
            <a:avLst/>
          </a:prstGeom>
          <a:effectLst>
            <a:glow rad="63500">
              <a:schemeClr val="accent1">
                <a:lumMod val="75000"/>
                <a:alpha val="40000"/>
              </a:schemeClr>
            </a:glow>
          </a:effectLst>
        </p:spPr>
      </p:pic>
      <p:pic>
        <p:nvPicPr>
          <p:cNvPr id="30" name="Picture 29">
            <a:extLst>
              <a:ext uri="{FF2B5EF4-FFF2-40B4-BE49-F238E27FC236}">
                <a16:creationId xmlns:a16="http://schemas.microsoft.com/office/drawing/2014/main" id="{E0246112-C4A2-81F9-220E-943EA942353B}"/>
              </a:ext>
            </a:extLst>
          </p:cNvPr>
          <p:cNvPicPr>
            <a:picLocks noChangeAspect="1"/>
          </p:cNvPicPr>
          <p:nvPr/>
        </p:nvPicPr>
        <p:blipFill>
          <a:blip r:embed="rId4"/>
          <a:stretch>
            <a:fillRect/>
          </a:stretch>
        </p:blipFill>
        <p:spPr>
          <a:xfrm>
            <a:off x="297837" y="3409185"/>
            <a:ext cx="6700001" cy="2886423"/>
          </a:xfrm>
          <a:prstGeom prst="rect">
            <a:avLst/>
          </a:prstGeom>
          <a:effectLst>
            <a:glow rad="63500">
              <a:schemeClr val="accent1">
                <a:lumMod val="75000"/>
                <a:alpha val="40000"/>
              </a:schemeClr>
            </a:glow>
          </a:effectLst>
        </p:spPr>
      </p:pic>
    </p:spTree>
    <p:extLst>
      <p:ext uri="{BB962C8B-B14F-4D97-AF65-F5344CB8AC3E}">
        <p14:creationId xmlns:p14="http://schemas.microsoft.com/office/powerpoint/2010/main" val="107004132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02646F-12F7-AC38-4E8E-7C59BB3930EF}"/>
              </a:ext>
            </a:extLst>
          </p:cNvPr>
          <p:cNvPicPr>
            <a:picLocks noChangeAspect="1"/>
          </p:cNvPicPr>
          <p:nvPr/>
        </p:nvPicPr>
        <p:blipFill>
          <a:blip r:embed="rId2"/>
          <a:stretch>
            <a:fillRect/>
          </a:stretch>
        </p:blipFill>
        <p:spPr>
          <a:xfrm>
            <a:off x="5164421" y="3421779"/>
            <a:ext cx="6637056" cy="3148537"/>
          </a:xfrm>
          <a:prstGeom prst="rect">
            <a:avLst/>
          </a:prstGeom>
          <a:effectLst>
            <a:glow rad="63500">
              <a:schemeClr val="accent1">
                <a:lumMod val="75000"/>
                <a:alpha val="40000"/>
              </a:schemeClr>
            </a:glow>
          </a:effectLst>
        </p:spPr>
      </p:pic>
      <p:sp>
        <p:nvSpPr>
          <p:cNvPr id="4" name="Title 3">
            <a:extLst>
              <a:ext uri="{FF2B5EF4-FFF2-40B4-BE49-F238E27FC236}">
                <a16:creationId xmlns:a16="http://schemas.microsoft.com/office/drawing/2014/main" id="{692DE8C3-007F-4E07-A170-F6B56B024C14}"/>
              </a:ext>
            </a:extLst>
          </p:cNvPr>
          <p:cNvSpPr>
            <a:spLocks noGrp="1"/>
          </p:cNvSpPr>
          <p:nvPr>
            <p:ph type="title"/>
          </p:nvPr>
        </p:nvSpPr>
        <p:spPr>
          <a:xfrm>
            <a:off x="1636561" y="160743"/>
            <a:ext cx="8918876" cy="518403"/>
          </a:xfrm>
        </p:spPr>
        <p:txBody>
          <a:bodyPr/>
          <a:lstStyle/>
          <a:p>
            <a:pPr algn="ctr"/>
            <a:r>
              <a:rPr lang="es" sz="3200"/>
              <a:t>Dispositivos: fuentes de alerta y respondedores</a:t>
            </a:r>
            <a:br>
              <a:rPr lang="en-US" sz="3200"/>
            </a:br>
            <a:endParaRPr lang="en-US" sz="3200"/>
          </a:p>
        </p:txBody>
      </p:sp>
      <p:sp>
        <p:nvSpPr>
          <p:cNvPr id="6" name="TextBox 5">
            <a:extLst>
              <a:ext uri="{FF2B5EF4-FFF2-40B4-BE49-F238E27FC236}">
                <a16:creationId xmlns:a16="http://schemas.microsoft.com/office/drawing/2014/main" id="{C2DE6EAE-9A1F-49D7-8FA8-E17BDCEEF939}"/>
              </a:ext>
            </a:extLst>
          </p:cNvPr>
          <p:cNvSpPr txBox="1"/>
          <p:nvPr/>
        </p:nvSpPr>
        <p:spPr>
          <a:xfrm flipH="1">
            <a:off x="6587054" y="4996048"/>
            <a:ext cx="1301261"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p>
            <a:pPr algn="l"/>
            <a:endParaRPr lang="en-US" sz="900">
              <a:solidFill>
                <a:schemeClr val="tx2"/>
              </a:solidFill>
              <a:latin typeface="Source Sans Pro" panose="020B0503030403020204" pitchFamily="34" charset="0"/>
              <a:ea typeface="Source Sans Pro" panose="020B0503030403020204" pitchFamily="34" charset="0"/>
            </a:endParaRPr>
          </a:p>
        </p:txBody>
      </p:sp>
      <p:sp>
        <p:nvSpPr>
          <p:cNvPr id="10" name="TextBox 9">
            <a:extLst>
              <a:ext uri="{FF2B5EF4-FFF2-40B4-BE49-F238E27FC236}">
                <a16:creationId xmlns:a16="http://schemas.microsoft.com/office/drawing/2014/main" id="{0888F777-1613-43B8-8F9B-21D023D5936B}"/>
              </a:ext>
            </a:extLst>
          </p:cNvPr>
          <p:cNvSpPr txBox="1"/>
          <p:nvPr/>
        </p:nvSpPr>
        <p:spPr>
          <a:xfrm>
            <a:off x="7104185" y="5541930"/>
            <a:ext cx="2687516"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p>
            <a:pPr algn="l"/>
            <a:r>
              <a:rPr lang="en-US" sz="900">
                <a:solidFill>
                  <a:schemeClr val="tx2"/>
                </a:solidFill>
                <a:latin typeface="Source Sans Pro" panose="020B0503030403020204" pitchFamily="34" charset="0"/>
                <a:ea typeface="Source Sans Pro" panose="020B0503030403020204" pitchFamily="34" charset="0"/>
              </a:rPr>
              <a:t> </a:t>
            </a:r>
          </a:p>
        </p:txBody>
      </p:sp>
      <p:sp>
        <p:nvSpPr>
          <p:cNvPr id="9" name="TextBox 8">
            <a:extLst>
              <a:ext uri="{FF2B5EF4-FFF2-40B4-BE49-F238E27FC236}">
                <a16:creationId xmlns:a16="http://schemas.microsoft.com/office/drawing/2014/main" id="{CD35180A-EA7F-4355-B14F-C8195C9C364F}"/>
              </a:ext>
            </a:extLst>
          </p:cNvPr>
          <p:cNvSpPr txBox="1"/>
          <p:nvPr/>
        </p:nvSpPr>
        <p:spPr>
          <a:xfrm>
            <a:off x="7689629" y="5135674"/>
            <a:ext cx="3592419"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p>
            <a:pPr algn="l"/>
            <a:endParaRPr lang="en-US" sz="900">
              <a:latin typeface="Source Sans Pro" panose="020B0503030403020204" pitchFamily="34" charset="0"/>
              <a:ea typeface="Source Sans Pro" panose="020B0503030403020204" pitchFamily="34" charset="0"/>
            </a:endParaRPr>
          </a:p>
        </p:txBody>
      </p:sp>
      <p:sp>
        <p:nvSpPr>
          <p:cNvPr id="15" name="TextBox 14">
            <a:extLst>
              <a:ext uri="{FF2B5EF4-FFF2-40B4-BE49-F238E27FC236}">
                <a16:creationId xmlns:a16="http://schemas.microsoft.com/office/drawing/2014/main" id="{CBB97985-21E0-79C4-AED9-BDF724F05A56}"/>
              </a:ext>
            </a:extLst>
          </p:cNvPr>
          <p:cNvSpPr txBox="1"/>
          <p:nvPr/>
        </p:nvSpPr>
        <p:spPr>
          <a:xfrm>
            <a:off x="274312" y="4353409"/>
            <a:ext cx="4251974" cy="193899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a:spAutoFit/>
          </a:bodyPr>
          <a:lstStyle/>
          <a:p>
            <a:pPr marL="285750" indent="-285750">
              <a:buFont typeface="Arial" panose="020B0604020202020204" pitchFamily="34" charset="0"/>
              <a:buChar char="•"/>
            </a:pPr>
            <a:r>
              <a:rPr lang="es" sz="1200" b="0" i="0">
                <a:solidFill>
                  <a:schemeClr val="accent5"/>
                </a:solidFill>
                <a:effectLst/>
                <a:highlight>
                  <a:srgbClr val="FFFFFF"/>
                </a:highlight>
                <a:latin typeface="Segoe UI" panose="020B0502040204020203" pitchFamily="34" charset="0"/>
                <a:cs typeface="Segoe UI" panose="020B0502040204020203" pitchFamily="34" charset="0"/>
              </a:rPr>
              <a:t>Los botones LoRa también se denominan fuentes de alerta</a:t>
            </a:r>
          </a:p>
          <a:p>
            <a:pPr marL="285750" indent="-285750">
              <a:buFont typeface="Arial" panose="020B0604020202020204" pitchFamily="34" charset="0"/>
              <a:buChar char="•"/>
            </a:pPr>
            <a:r>
              <a:rPr lang="es" sz="1200" b="0" i="0">
                <a:solidFill>
                  <a:schemeClr val="accent5"/>
                </a:solidFill>
                <a:effectLst/>
                <a:highlight>
                  <a:srgbClr val="FFFFFF"/>
                </a:highlight>
                <a:latin typeface="Segoe UI" panose="020B0502040204020203" pitchFamily="34" charset="0"/>
                <a:cs typeface="Segoe UI" panose="020B0502040204020203" pitchFamily="34" charset="0"/>
              </a:rPr>
              <a:t>Puede comprobar el estado del botón de pánico en la pantalla Dispositivos (Correcto, Moderado o Crítico) y elementos como el porcentaje de batería, la intensidad de la señal de red LTE y la versión del firmware</a:t>
            </a:r>
          </a:p>
          <a:p>
            <a:pPr marL="285750" indent="-285750">
              <a:buFont typeface="Arial" panose="020B0604020202020204" pitchFamily="34" charset="0"/>
              <a:buChar char="•"/>
            </a:pPr>
            <a:r>
              <a:rPr lang="es" sz="1200" b="0" i="0">
                <a:solidFill>
                  <a:schemeClr val="accent5"/>
                </a:solidFill>
                <a:effectLst/>
                <a:highlight>
                  <a:srgbClr val="FFFFFF"/>
                </a:highlight>
                <a:latin typeface="Segoe UI" panose="020B0502040204020203" pitchFamily="34" charset="0"/>
                <a:cs typeface="Segoe UI" panose="020B0502040204020203" pitchFamily="34" charset="0"/>
              </a:rPr>
              <a:t>Al pasar el mouse sobre un elemento, se muestra una explicación para una advertencia o un estado crítico</a:t>
            </a:r>
          </a:p>
          <a:p>
            <a:pPr marL="285750" indent="-285750">
              <a:buFont typeface="Arial" panose="020B0604020202020204" pitchFamily="34" charset="0"/>
              <a:buChar char="•"/>
            </a:pPr>
            <a:r>
              <a:rPr lang="es" sz="1200" b="0" i="0">
                <a:solidFill>
                  <a:schemeClr val="accent5"/>
                </a:solidFill>
                <a:effectLst/>
                <a:highlight>
                  <a:srgbClr val="FFFFFF"/>
                </a:highlight>
                <a:latin typeface="Segoe UI" panose="020B0502040204020203" pitchFamily="34" charset="0"/>
                <a:cs typeface="Segoe UI" panose="020B0502040204020203" pitchFamily="34" charset="0"/>
              </a:rPr>
              <a:t>Haga clic en un elemento para examinar información detallada sobre su estado, así como para editar los nombres de los dispositivos y anular el registro de los dispositivos</a:t>
            </a:r>
          </a:p>
        </p:txBody>
      </p:sp>
      <p:sp>
        <p:nvSpPr>
          <p:cNvPr id="23" name="Oval 22">
            <a:extLst>
              <a:ext uri="{FF2B5EF4-FFF2-40B4-BE49-F238E27FC236}">
                <a16:creationId xmlns:a16="http://schemas.microsoft.com/office/drawing/2014/main" id="{77F5E442-0B80-6065-DA3F-638CB6B65200}"/>
              </a:ext>
            </a:extLst>
          </p:cNvPr>
          <p:cNvSpPr/>
          <p:nvPr/>
        </p:nvSpPr>
        <p:spPr>
          <a:xfrm>
            <a:off x="9588648" y="6051049"/>
            <a:ext cx="966789" cy="580709"/>
          </a:xfrm>
          <a:prstGeom prst="ellipse">
            <a:avLst/>
          </a:prstGeom>
          <a:noFill/>
          <a:ln w="28575"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6" name="Picture 25">
            <a:extLst>
              <a:ext uri="{FF2B5EF4-FFF2-40B4-BE49-F238E27FC236}">
                <a16:creationId xmlns:a16="http://schemas.microsoft.com/office/drawing/2014/main" id="{3054D213-7128-9F0B-97EF-2B2A329F6D6D}"/>
              </a:ext>
            </a:extLst>
          </p:cNvPr>
          <p:cNvPicPr>
            <a:picLocks noChangeAspect="1"/>
          </p:cNvPicPr>
          <p:nvPr/>
        </p:nvPicPr>
        <p:blipFill>
          <a:blip r:embed="rId3"/>
          <a:stretch>
            <a:fillRect/>
          </a:stretch>
        </p:blipFill>
        <p:spPr>
          <a:xfrm>
            <a:off x="390523" y="1360207"/>
            <a:ext cx="6552019" cy="2795300"/>
          </a:xfrm>
          <a:prstGeom prst="rect">
            <a:avLst/>
          </a:prstGeom>
          <a:effectLst>
            <a:glow rad="63500">
              <a:schemeClr val="accent1">
                <a:lumMod val="75000"/>
                <a:alpha val="40000"/>
              </a:schemeClr>
            </a:glow>
          </a:effectLst>
        </p:spPr>
      </p:pic>
      <p:pic>
        <p:nvPicPr>
          <p:cNvPr id="11" name="Picture 10">
            <a:extLst>
              <a:ext uri="{FF2B5EF4-FFF2-40B4-BE49-F238E27FC236}">
                <a16:creationId xmlns:a16="http://schemas.microsoft.com/office/drawing/2014/main" id="{2D09055D-28AA-D4AC-37D7-672D7AABF47F}"/>
              </a:ext>
            </a:extLst>
          </p:cNvPr>
          <p:cNvPicPr>
            <a:picLocks noChangeAspect="1"/>
          </p:cNvPicPr>
          <p:nvPr/>
        </p:nvPicPr>
        <p:blipFill>
          <a:blip r:embed="rId4"/>
          <a:stretch>
            <a:fillRect/>
          </a:stretch>
        </p:blipFill>
        <p:spPr>
          <a:xfrm>
            <a:off x="4583105" y="3323574"/>
            <a:ext cx="2521080" cy="901746"/>
          </a:xfrm>
          <a:prstGeom prst="rect">
            <a:avLst/>
          </a:prstGeom>
          <a:effectLst>
            <a:glow rad="127000">
              <a:schemeClr val="accent1">
                <a:lumMod val="75000"/>
                <a:alpha val="40000"/>
              </a:schemeClr>
            </a:glow>
          </a:effectLst>
        </p:spPr>
      </p:pic>
      <p:cxnSp>
        <p:nvCxnSpPr>
          <p:cNvPr id="13" name="Straight Arrow Connector 12">
            <a:extLst>
              <a:ext uri="{FF2B5EF4-FFF2-40B4-BE49-F238E27FC236}">
                <a16:creationId xmlns:a16="http://schemas.microsoft.com/office/drawing/2014/main" id="{C36242E5-D403-3BDC-482A-05131F0C0198}"/>
              </a:ext>
            </a:extLst>
          </p:cNvPr>
          <p:cNvCxnSpPr/>
          <p:nvPr/>
        </p:nvCxnSpPr>
        <p:spPr>
          <a:xfrm>
            <a:off x="4476750" y="2658486"/>
            <a:ext cx="504825" cy="551439"/>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2" name="Oval 21">
            <a:extLst>
              <a:ext uri="{FF2B5EF4-FFF2-40B4-BE49-F238E27FC236}">
                <a16:creationId xmlns:a16="http://schemas.microsoft.com/office/drawing/2014/main" id="{B11C34AE-1606-65E5-B881-43D49EE014C9}"/>
              </a:ext>
            </a:extLst>
          </p:cNvPr>
          <p:cNvSpPr/>
          <p:nvPr/>
        </p:nvSpPr>
        <p:spPr>
          <a:xfrm>
            <a:off x="314400" y="2217822"/>
            <a:ext cx="695249" cy="325353"/>
          </a:xfrm>
          <a:prstGeom prst="ellipse">
            <a:avLst/>
          </a:prstGeom>
          <a:noFill/>
          <a:ln w="28575"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FFA16924-7155-D9EF-49D9-7A858258E5D9}"/>
              </a:ext>
            </a:extLst>
          </p:cNvPr>
          <p:cNvSpPr/>
          <p:nvPr/>
        </p:nvSpPr>
        <p:spPr>
          <a:xfrm>
            <a:off x="6176439" y="1577152"/>
            <a:ext cx="821229" cy="348427"/>
          </a:xfrm>
          <a:prstGeom prst="ellipse">
            <a:avLst/>
          </a:prstGeom>
          <a:noFill/>
          <a:ln w="28575"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TextBox 19">
            <a:extLst>
              <a:ext uri="{FF2B5EF4-FFF2-40B4-BE49-F238E27FC236}">
                <a16:creationId xmlns:a16="http://schemas.microsoft.com/office/drawing/2014/main" id="{4BD8408F-6716-F4F0-EA71-712C3650494B}"/>
              </a:ext>
            </a:extLst>
          </p:cNvPr>
          <p:cNvSpPr txBox="1"/>
          <p:nvPr/>
        </p:nvSpPr>
        <p:spPr>
          <a:xfrm>
            <a:off x="7018665" y="1597284"/>
            <a:ext cx="4563793"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marL="171450" indent="-171450" algn="l">
              <a:buFont typeface="Arial" panose="020B0604020202020204" pitchFamily="34" charset="0"/>
              <a:buChar char="•"/>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Para registrar dispositivos móviles inteligentes como dispositivos fuente de alerta, haga clic aquí para iniciar un código QR</a:t>
            </a:r>
          </a:p>
          <a:p>
            <a:pPr marL="171450" indent="-171450" algn="l">
              <a:buFont typeface="Arial" panose="020B0604020202020204" pitchFamily="34" charset="0"/>
              <a:buChar char="•"/>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Escanee desde la pantalla de inicio de la aplicación móvil y asigne un nombre al dispositivo</a:t>
            </a:r>
          </a:p>
        </p:txBody>
      </p:sp>
    </p:spTree>
    <p:extLst>
      <p:ext uri="{BB962C8B-B14F-4D97-AF65-F5344CB8AC3E}">
        <p14:creationId xmlns:p14="http://schemas.microsoft.com/office/powerpoint/2010/main" val="112035863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EC61077-4776-D582-99EC-ACD4617085DD}"/>
              </a:ext>
            </a:extLst>
          </p:cNvPr>
          <p:cNvPicPr>
            <a:picLocks noChangeAspect="1"/>
          </p:cNvPicPr>
          <p:nvPr/>
        </p:nvPicPr>
        <p:blipFill>
          <a:blip r:embed="rId2"/>
          <a:stretch>
            <a:fillRect/>
          </a:stretch>
        </p:blipFill>
        <p:spPr>
          <a:xfrm>
            <a:off x="7313367" y="3446937"/>
            <a:ext cx="4495580" cy="1547801"/>
          </a:xfrm>
          <a:prstGeom prst="rect">
            <a:avLst/>
          </a:prstGeom>
          <a:effectLst>
            <a:glow rad="63500">
              <a:schemeClr val="accent1">
                <a:lumMod val="75000"/>
                <a:alpha val="40000"/>
              </a:schemeClr>
            </a:glow>
          </a:effectLst>
        </p:spPr>
      </p:pic>
      <p:sp>
        <p:nvSpPr>
          <p:cNvPr id="4" name="Title 3">
            <a:extLst>
              <a:ext uri="{FF2B5EF4-FFF2-40B4-BE49-F238E27FC236}">
                <a16:creationId xmlns:a16="http://schemas.microsoft.com/office/drawing/2014/main" id="{692DE8C3-007F-4E07-A170-F6B56B024C14}"/>
              </a:ext>
            </a:extLst>
          </p:cNvPr>
          <p:cNvSpPr>
            <a:spLocks noGrp="1"/>
          </p:cNvSpPr>
          <p:nvPr>
            <p:ph type="title"/>
          </p:nvPr>
        </p:nvSpPr>
        <p:spPr>
          <a:xfrm>
            <a:off x="1636561" y="160743"/>
            <a:ext cx="8918876" cy="518403"/>
          </a:xfrm>
        </p:spPr>
        <p:txBody>
          <a:bodyPr/>
          <a:lstStyle/>
          <a:p>
            <a:pPr algn="ctr"/>
            <a:r>
              <a:rPr lang="es" sz="3200"/>
              <a:t>Respondedores: usuarios y dispositivos</a:t>
            </a:r>
            <a:br>
              <a:rPr lang="en-US" sz="3200"/>
            </a:br>
            <a:endParaRPr lang="en-US" sz="3200"/>
          </a:p>
        </p:txBody>
      </p:sp>
      <p:sp>
        <p:nvSpPr>
          <p:cNvPr id="5" name="TextBox 4">
            <a:extLst>
              <a:ext uri="{FF2B5EF4-FFF2-40B4-BE49-F238E27FC236}">
                <a16:creationId xmlns:a16="http://schemas.microsoft.com/office/drawing/2014/main" id="{2A304EB5-8B70-424B-1231-1670C30262AB}"/>
              </a:ext>
            </a:extLst>
          </p:cNvPr>
          <p:cNvSpPr txBox="1"/>
          <p:nvPr/>
        </p:nvSpPr>
        <p:spPr>
          <a:xfrm>
            <a:off x="3731995" y="5313464"/>
            <a:ext cx="5019508" cy="948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marL="171450" indent="-171450" algn="l">
              <a:buFont typeface="Arial" panose="020B0604020202020204" pitchFamily="34" charset="0"/>
              <a:buChar char="•"/>
            </a:pPr>
            <a:r>
              <a:rPr lang="es" sz="1100">
                <a:solidFill>
                  <a:schemeClr val="accent5"/>
                </a:solidFill>
                <a:latin typeface="Segoe UI" panose="020B0502040204020203" pitchFamily="34" charset="0"/>
                <a:ea typeface="Source Sans Pro" panose="020B0503030403020204" pitchFamily="34" charset="0"/>
                <a:cs typeface="Segoe UI" panose="020B0502040204020203" pitchFamily="34" charset="0"/>
              </a:rPr>
              <a:t>La tabla de respondedores proporciona un resumen de un vistazo de los respondedores activos actuales, ya sean usuarios que monitorean el portal desde una computadora o respondedores que llevan un dispositivo conectado a la aplicación React Mobile</a:t>
            </a:r>
          </a:p>
          <a:p>
            <a:pPr marL="171450" indent="-171450">
              <a:buFont typeface="Arial" panose="020B0604020202020204" pitchFamily="34" charset="0"/>
              <a:buChar char="•"/>
            </a:pPr>
            <a:r>
              <a:rPr lang="es" sz="1100" b="0" i="0">
                <a:solidFill>
                  <a:schemeClr val="accent5"/>
                </a:solidFill>
                <a:effectLst/>
                <a:highlight>
                  <a:srgbClr val="FFFFFF"/>
                </a:highlight>
                <a:latin typeface="Segoe UI" panose="020B0502040204020203" pitchFamily="34" charset="0"/>
                <a:cs typeface="Segoe UI" panose="020B0502040204020203" pitchFamily="34" charset="0"/>
              </a:rPr>
              <a:t>Al pasar el mouse sobre un elemento, se muestra una explicación para una advertencia o un estado crítico</a:t>
            </a:r>
          </a:p>
        </p:txBody>
      </p:sp>
      <p:pic>
        <p:nvPicPr>
          <p:cNvPr id="27" name="Picture 26">
            <a:extLst>
              <a:ext uri="{FF2B5EF4-FFF2-40B4-BE49-F238E27FC236}">
                <a16:creationId xmlns:a16="http://schemas.microsoft.com/office/drawing/2014/main" id="{61B746F2-817D-34FB-BF37-6C8014DAF94D}"/>
              </a:ext>
            </a:extLst>
          </p:cNvPr>
          <p:cNvPicPr>
            <a:picLocks noChangeAspect="1"/>
          </p:cNvPicPr>
          <p:nvPr/>
        </p:nvPicPr>
        <p:blipFill>
          <a:blip r:embed="rId3"/>
          <a:stretch>
            <a:fillRect/>
          </a:stretch>
        </p:blipFill>
        <p:spPr>
          <a:xfrm>
            <a:off x="402474" y="1150313"/>
            <a:ext cx="6512164" cy="2795300"/>
          </a:xfrm>
          <a:prstGeom prst="rect">
            <a:avLst/>
          </a:prstGeom>
          <a:effectLst>
            <a:glow rad="63500">
              <a:schemeClr val="accent1">
                <a:lumMod val="75000"/>
                <a:alpha val="40000"/>
              </a:schemeClr>
            </a:glow>
          </a:effectLst>
        </p:spPr>
      </p:pic>
      <p:sp>
        <p:nvSpPr>
          <p:cNvPr id="18" name="Oval 17">
            <a:extLst>
              <a:ext uri="{FF2B5EF4-FFF2-40B4-BE49-F238E27FC236}">
                <a16:creationId xmlns:a16="http://schemas.microsoft.com/office/drawing/2014/main" id="{FFA16924-7155-D9EF-49D9-7A858258E5D9}"/>
              </a:ext>
            </a:extLst>
          </p:cNvPr>
          <p:cNvSpPr/>
          <p:nvPr/>
        </p:nvSpPr>
        <p:spPr>
          <a:xfrm>
            <a:off x="314325" y="2353152"/>
            <a:ext cx="789176" cy="335765"/>
          </a:xfrm>
          <a:prstGeom prst="ellipse">
            <a:avLst/>
          </a:prstGeom>
          <a:noFill/>
          <a:ln w="28575"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Oval 21">
            <a:extLst>
              <a:ext uri="{FF2B5EF4-FFF2-40B4-BE49-F238E27FC236}">
                <a16:creationId xmlns:a16="http://schemas.microsoft.com/office/drawing/2014/main" id="{B11C34AE-1606-65E5-B881-43D49EE014C9}"/>
              </a:ext>
            </a:extLst>
          </p:cNvPr>
          <p:cNvSpPr/>
          <p:nvPr/>
        </p:nvSpPr>
        <p:spPr>
          <a:xfrm>
            <a:off x="5944645" y="1800949"/>
            <a:ext cx="872270" cy="376596"/>
          </a:xfrm>
          <a:prstGeom prst="ellipse">
            <a:avLst/>
          </a:prstGeom>
          <a:noFill/>
          <a:ln w="28575"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3" name="Picture 32">
            <a:extLst>
              <a:ext uri="{FF2B5EF4-FFF2-40B4-BE49-F238E27FC236}">
                <a16:creationId xmlns:a16="http://schemas.microsoft.com/office/drawing/2014/main" id="{A6D32F78-BBF1-A6CC-8FCF-235496B1C16F}"/>
              </a:ext>
            </a:extLst>
          </p:cNvPr>
          <p:cNvPicPr>
            <a:picLocks noChangeAspect="1"/>
          </p:cNvPicPr>
          <p:nvPr/>
        </p:nvPicPr>
        <p:blipFill>
          <a:blip r:embed="rId4"/>
          <a:stretch>
            <a:fillRect/>
          </a:stretch>
        </p:blipFill>
        <p:spPr>
          <a:xfrm>
            <a:off x="4207010" y="3038475"/>
            <a:ext cx="2700440" cy="1980694"/>
          </a:xfrm>
          <a:prstGeom prst="rect">
            <a:avLst/>
          </a:prstGeom>
          <a:effectLst>
            <a:glow rad="127000">
              <a:schemeClr val="accent1">
                <a:lumMod val="75000"/>
                <a:alpha val="40000"/>
              </a:schemeClr>
            </a:glow>
          </a:effectLst>
        </p:spPr>
      </p:pic>
      <p:cxnSp>
        <p:nvCxnSpPr>
          <p:cNvPr id="13" name="Straight Arrow Connector 12">
            <a:extLst>
              <a:ext uri="{FF2B5EF4-FFF2-40B4-BE49-F238E27FC236}">
                <a16:creationId xmlns:a16="http://schemas.microsoft.com/office/drawing/2014/main" id="{C36242E5-D403-3BDC-482A-05131F0C0198}"/>
              </a:ext>
            </a:extLst>
          </p:cNvPr>
          <p:cNvCxnSpPr>
            <a:cxnSpLocks/>
          </p:cNvCxnSpPr>
          <p:nvPr/>
        </p:nvCxnSpPr>
        <p:spPr>
          <a:xfrm>
            <a:off x="1802566" y="2910687"/>
            <a:ext cx="2613986" cy="159138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4BD8408F-6716-F4F0-EA71-712C3650494B}"/>
              </a:ext>
            </a:extLst>
          </p:cNvPr>
          <p:cNvSpPr txBox="1"/>
          <p:nvPr/>
        </p:nvSpPr>
        <p:spPr>
          <a:xfrm>
            <a:off x="7015540" y="2208807"/>
            <a:ext cx="4862135" cy="12875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marL="171450" indent="-171450" algn="l">
              <a:buFont typeface="Arial" panose="020B0604020202020204" pitchFamily="34" charset="0"/>
              <a:buChar char="•"/>
            </a:pPr>
            <a:r>
              <a:rPr lang="es" sz="1100">
                <a:solidFill>
                  <a:schemeClr val="accent5"/>
                </a:solidFill>
                <a:latin typeface="Segoe UI" panose="020B0502040204020203" pitchFamily="34" charset="0"/>
                <a:ea typeface="Source Sans Pro" panose="020B0503030403020204" pitchFamily="34" charset="0"/>
                <a:cs typeface="Segoe UI" panose="020B0502040204020203" pitchFamily="34" charset="0"/>
              </a:rPr>
              <a:t>Para </a:t>
            </a:r>
            <a:r>
              <a:rPr lang="es" sz="1100" b="1">
                <a:solidFill>
                  <a:schemeClr val="accent5"/>
                </a:solidFill>
                <a:latin typeface="Segoe UI" panose="020B0502040204020203" pitchFamily="34" charset="0"/>
                <a:ea typeface="Source Sans Pro" panose="020B0503030403020204" pitchFamily="34" charset="0"/>
                <a:cs typeface="Segoe UI" panose="020B0502040204020203" pitchFamily="34" charset="0"/>
              </a:rPr>
              <a:t>registrar dispositivos móviles inteligentes como respondedores</a:t>
            </a:r>
            <a:r>
              <a:rPr lang="es" sz="1100">
                <a:solidFill>
                  <a:schemeClr val="accent5"/>
                </a:solidFill>
                <a:latin typeface="Segoe UI" panose="020B0502040204020203" pitchFamily="34" charset="0"/>
                <a:ea typeface="Source Sans Pro" panose="020B0503030403020204" pitchFamily="34" charset="0"/>
                <a:cs typeface="Segoe UI" panose="020B0502040204020203" pitchFamily="34" charset="0"/>
              </a:rPr>
              <a:t>, haga clic en el botón en la esquina superior derecha para iniciar un código QR</a:t>
            </a:r>
          </a:p>
          <a:p>
            <a:pPr marL="171450" indent="-171450" algn="l">
              <a:buFont typeface="Arial" panose="020B0604020202020204" pitchFamily="34" charset="0"/>
              <a:buChar char="•"/>
            </a:pPr>
            <a:r>
              <a:rPr lang="es" sz="1100">
                <a:solidFill>
                  <a:schemeClr val="accent5"/>
                </a:solidFill>
                <a:latin typeface="Segoe UI" panose="020B0502040204020203" pitchFamily="34" charset="0"/>
                <a:ea typeface="Source Sans Pro" panose="020B0503030403020204" pitchFamily="34" charset="0"/>
                <a:cs typeface="Segoe UI" panose="020B0502040204020203" pitchFamily="34" charset="0"/>
              </a:rPr>
              <a:t>Escanee desde la pantalla de inicio de la aplicación móvil y asigne un nombre al dispositivo</a:t>
            </a:r>
          </a:p>
          <a:p>
            <a:pPr marL="171450" indent="-171450" algn="l">
              <a:buFont typeface="Arial" panose="020B0604020202020204" pitchFamily="34" charset="0"/>
              <a:buChar char="•"/>
            </a:pPr>
            <a:r>
              <a:rPr lang="es" sz="1100">
                <a:solidFill>
                  <a:schemeClr val="accent5"/>
                </a:solidFill>
                <a:latin typeface="Segoe UI" panose="020B0502040204020203" pitchFamily="34" charset="0"/>
                <a:ea typeface="Source Sans Pro" panose="020B0503030403020204" pitchFamily="34" charset="0"/>
                <a:cs typeface="Segoe UI" panose="020B0502040204020203" pitchFamily="34" charset="0"/>
              </a:rPr>
              <a:t>El dispositivo de respuesta suele ser un teléfono móvil compartido, como el de seguridad, el personal del MOD, etc. Permite a la persona que lleva el teléfono recibir notificaciones y resolver alertas desde el dispositivo, sin tener que iniciar sesión con una dirección de correo electrónico.</a:t>
            </a:r>
          </a:p>
        </p:txBody>
      </p:sp>
      <p:pic>
        <p:nvPicPr>
          <p:cNvPr id="9" name="Picture 8">
            <a:extLst>
              <a:ext uri="{FF2B5EF4-FFF2-40B4-BE49-F238E27FC236}">
                <a16:creationId xmlns:a16="http://schemas.microsoft.com/office/drawing/2014/main" id="{3D395D88-594A-59F0-165F-D1ADB1119E9E}"/>
              </a:ext>
            </a:extLst>
          </p:cNvPr>
          <p:cNvPicPr>
            <a:picLocks noChangeAspect="1"/>
          </p:cNvPicPr>
          <p:nvPr/>
        </p:nvPicPr>
        <p:blipFill>
          <a:blip r:embed="rId5"/>
          <a:stretch>
            <a:fillRect/>
          </a:stretch>
        </p:blipFill>
        <p:spPr>
          <a:xfrm>
            <a:off x="402474" y="4053553"/>
            <a:ext cx="3161327" cy="2306278"/>
          </a:xfrm>
          <a:prstGeom prst="rect">
            <a:avLst/>
          </a:prstGeom>
        </p:spPr>
      </p:pic>
      <p:pic>
        <p:nvPicPr>
          <p:cNvPr id="11" name="Picture 10">
            <a:extLst>
              <a:ext uri="{FF2B5EF4-FFF2-40B4-BE49-F238E27FC236}">
                <a16:creationId xmlns:a16="http://schemas.microsoft.com/office/drawing/2014/main" id="{EA4FCDCD-B779-387D-8363-A7568D108CA9}"/>
              </a:ext>
            </a:extLst>
          </p:cNvPr>
          <p:cNvPicPr>
            <a:picLocks noChangeAspect="1"/>
          </p:cNvPicPr>
          <p:nvPr/>
        </p:nvPicPr>
        <p:blipFill>
          <a:blip r:embed="rId6"/>
          <a:stretch>
            <a:fillRect/>
          </a:stretch>
        </p:blipFill>
        <p:spPr>
          <a:xfrm>
            <a:off x="8932249" y="5026000"/>
            <a:ext cx="2876698" cy="1435174"/>
          </a:xfrm>
          <a:prstGeom prst="rect">
            <a:avLst/>
          </a:prstGeom>
        </p:spPr>
      </p:pic>
      <p:pic>
        <p:nvPicPr>
          <p:cNvPr id="16" name="Picture 15">
            <a:extLst>
              <a:ext uri="{FF2B5EF4-FFF2-40B4-BE49-F238E27FC236}">
                <a16:creationId xmlns:a16="http://schemas.microsoft.com/office/drawing/2014/main" id="{619D2B0A-6955-2C18-EF1C-B44BC49B624B}"/>
              </a:ext>
            </a:extLst>
          </p:cNvPr>
          <p:cNvPicPr>
            <a:picLocks noChangeAspect="1"/>
          </p:cNvPicPr>
          <p:nvPr/>
        </p:nvPicPr>
        <p:blipFill>
          <a:blip r:embed="rId7"/>
          <a:stretch>
            <a:fillRect/>
          </a:stretch>
        </p:blipFill>
        <p:spPr>
          <a:xfrm>
            <a:off x="7051427" y="1148792"/>
            <a:ext cx="4826248" cy="1028753"/>
          </a:xfrm>
          <a:prstGeom prst="rect">
            <a:avLst/>
          </a:prstGeom>
        </p:spPr>
      </p:pic>
    </p:spTree>
    <p:extLst>
      <p:ext uri="{BB962C8B-B14F-4D97-AF65-F5344CB8AC3E}">
        <p14:creationId xmlns:p14="http://schemas.microsoft.com/office/powerpoint/2010/main" val="287037698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DE8C3-007F-4E07-A170-F6B56B024C14}"/>
              </a:ext>
            </a:extLst>
          </p:cNvPr>
          <p:cNvSpPr>
            <a:spLocks noGrp="1"/>
          </p:cNvSpPr>
          <p:nvPr>
            <p:ph type="title"/>
          </p:nvPr>
        </p:nvSpPr>
        <p:spPr>
          <a:xfrm>
            <a:off x="1636561" y="160743"/>
            <a:ext cx="8918876" cy="518403"/>
          </a:xfrm>
        </p:spPr>
        <p:txBody>
          <a:bodyPr/>
          <a:lstStyle/>
          <a:p>
            <a:pPr algn="ctr"/>
            <a:r>
              <a:rPr lang="es" sz="3200"/>
              <a:t>Usuarios y roles</a:t>
            </a:r>
            <a:br>
              <a:rPr lang="en-US" sz="3200"/>
            </a:br>
            <a:endParaRPr lang="en-US" sz="3200"/>
          </a:p>
        </p:txBody>
      </p:sp>
      <p:sp>
        <p:nvSpPr>
          <p:cNvPr id="6" name="TextBox 5">
            <a:extLst>
              <a:ext uri="{FF2B5EF4-FFF2-40B4-BE49-F238E27FC236}">
                <a16:creationId xmlns:a16="http://schemas.microsoft.com/office/drawing/2014/main" id="{C2DE6EAE-9A1F-49D7-8FA8-E17BDCEEF939}"/>
              </a:ext>
            </a:extLst>
          </p:cNvPr>
          <p:cNvSpPr txBox="1"/>
          <p:nvPr/>
        </p:nvSpPr>
        <p:spPr>
          <a:xfrm flipH="1">
            <a:off x="6587054" y="4996048"/>
            <a:ext cx="1301261"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p>
            <a:pPr algn="l"/>
            <a:endParaRPr lang="en-US" sz="900">
              <a:solidFill>
                <a:schemeClr val="tx2"/>
              </a:solidFill>
              <a:latin typeface="Source Sans Pro" panose="020B0503030403020204" pitchFamily="34" charset="0"/>
              <a:ea typeface="Source Sans Pro" panose="020B0503030403020204" pitchFamily="34" charset="0"/>
            </a:endParaRPr>
          </a:p>
        </p:txBody>
      </p:sp>
      <p:pic>
        <p:nvPicPr>
          <p:cNvPr id="7" name="Picture 6">
            <a:extLst>
              <a:ext uri="{FF2B5EF4-FFF2-40B4-BE49-F238E27FC236}">
                <a16:creationId xmlns:a16="http://schemas.microsoft.com/office/drawing/2014/main" id="{8D370072-CEF9-CCB2-B9D2-9A260119916E}"/>
              </a:ext>
            </a:extLst>
          </p:cNvPr>
          <p:cNvPicPr>
            <a:picLocks noChangeAspect="1"/>
          </p:cNvPicPr>
          <p:nvPr/>
        </p:nvPicPr>
        <p:blipFill>
          <a:blip r:embed="rId2"/>
          <a:stretch>
            <a:fillRect/>
          </a:stretch>
        </p:blipFill>
        <p:spPr>
          <a:xfrm>
            <a:off x="285751" y="3429000"/>
            <a:ext cx="7023625" cy="2928657"/>
          </a:xfrm>
          <a:prstGeom prst="rect">
            <a:avLst/>
          </a:prstGeom>
          <a:effectLst>
            <a:glow rad="63500">
              <a:schemeClr val="accent1">
                <a:lumMod val="75000"/>
                <a:alpha val="40000"/>
              </a:schemeClr>
            </a:glow>
          </a:effectLst>
        </p:spPr>
      </p:pic>
      <p:pic>
        <p:nvPicPr>
          <p:cNvPr id="12" name="Picture 11">
            <a:extLst>
              <a:ext uri="{FF2B5EF4-FFF2-40B4-BE49-F238E27FC236}">
                <a16:creationId xmlns:a16="http://schemas.microsoft.com/office/drawing/2014/main" id="{B12ADB35-E177-EAC6-B62F-AF65FAD790CB}"/>
              </a:ext>
            </a:extLst>
          </p:cNvPr>
          <p:cNvPicPr>
            <a:picLocks noChangeAspect="1"/>
          </p:cNvPicPr>
          <p:nvPr/>
        </p:nvPicPr>
        <p:blipFill>
          <a:blip r:embed="rId3"/>
          <a:stretch>
            <a:fillRect/>
          </a:stretch>
        </p:blipFill>
        <p:spPr>
          <a:xfrm>
            <a:off x="6032895" y="4406295"/>
            <a:ext cx="1730001" cy="2187257"/>
          </a:xfrm>
          <a:prstGeom prst="rect">
            <a:avLst/>
          </a:prstGeom>
          <a:effectLst>
            <a:glow rad="63500">
              <a:schemeClr val="accent1">
                <a:lumMod val="75000"/>
                <a:alpha val="40000"/>
              </a:schemeClr>
            </a:glow>
          </a:effectLst>
        </p:spPr>
      </p:pic>
      <p:sp>
        <p:nvSpPr>
          <p:cNvPr id="17" name="TextBox 16">
            <a:extLst>
              <a:ext uri="{FF2B5EF4-FFF2-40B4-BE49-F238E27FC236}">
                <a16:creationId xmlns:a16="http://schemas.microsoft.com/office/drawing/2014/main" id="{1344A971-4BCF-3239-8FFC-4D955C1957F5}"/>
              </a:ext>
            </a:extLst>
          </p:cNvPr>
          <p:cNvSpPr txBox="1"/>
          <p:nvPr/>
        </p:nvSpPr>
        <p:spPr>
          <a:xfrm>
            <a:off x="201820" y="1101865"/>
            <a:ext cx="7538522" cy="2308324"/>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a:spAutoFit/>
          </a:bodyPr>
          <a:lstStyle/>
          <a:p>
            <a:r>
              <a:rPr lang="es" sz="1200" b="1">
                <a:solidFill>
                  <a:schemeClr val="accent5"/>
                </a:solidFill>
                <a:latin typeface="Segoe UI" panose="020B0502040204020203" pitchFamily="34" charset="0"/>
                <a:cs typeface="Segoe UI" panose="020B0502040204020203" pitchFamily="34" charset="0"/>
              </a:rPr>
              <a:t>Usuario </a:t>
            </a:r>
            <a:r>
              <a:rPr lang="es" sz="1200">
                <a:solidFill>
                  <a:schemeClr val="accent5"/>
                </a:solidFill>
                <a:latin typeface="Segoe UI" panose="020B0502040204020203" pitchFamily="34" charset="0"/>
                <a:cs typeface="Segoe UI" panose="020B0502040204020203" pitchFamily="34" charset="0"/>
              </a:rPr>
              <a:t>del portal: solo acceso al espectador; no puede unirse a alertas ni resolverlas</a:t>
            </a:r>
          </a:p>
          <a:p>
            <a:r>
              <a:rPr lang="es" sz="1200" b="1">
                <a:solidFill>
                  <a:schemeClr val="accent5"/>
                </a:solidFill>
                <a:latin typeface="Segoe UI" panose="020B0502040204020203" pitchFamily="34" charset="0"/>
                <a:cs typeface="Segoe UI" panose="020B0502040204020203" pitchFamily="34" charset="0"/>
              </a:rPr>
              <a:t>Respondedor</a:t>
            </a:r>
            <a:r>
              <a:rPr lang="es" sz="1200">
                <a:solidFill>
                  <a:schemeClr val="accent5"/>
                </a:solidFill>
                <a:latin typeface="Segoe UI" panose="020B0502040204020203" pitchFamily="34" charset="0"/>
                <a:cs typeface="Segoe UI" panose="020B0502040204020203" pitchFamily="34" charset="0"/>
              </a:rPr>
              <a:t>: puede unirse, comunicarse durante y resolver alertas activas, una vez que se ha alcanzado el origen de la alerta.</a:t>
            </a:r>
          </a:p>
          <a:p>
            <a:r>
              <a:rPr lang="es" sz="1200">
                <a:solidFill>
                  <a:schemeClr val="accent5"/>
                </a:solidFill>
                <a:latin typeface="Segoe UI" panose="020B0502040204020203" pitchFamily="34" charset="0"/>
                <a:cs typeface="Segoe UI" panose="020B0502040204020203" pitchFamily="34" charset="0"/>
              </a:rPr>
              <a:t>     - Por lo general, inicia sesión en la aplicación React Mobile en un dispositivo móvil inteligente</a:t>
            </a:r>
          </a:p>
          <a:p>
            <a:r>
              <a:rPr lang="es" sz="1200">
                <a:solidFill>
                  <a:schemeClr val="accent5"/>
                </a:solidFill>
                <a:latin typeface="Segoe UI" panose="020B0502040204020203" pitchFamily="34" charset="0"/>
                <a:cs typeface="Segoe UI" panose="020B0502040204020203" pitchFamily="34" charset="0"/>
              </a:rPr>
              <a:t>     - No se pueden resolver alertas a través del portal</a:t>
            </a:r>
          </a:p>
          <a:p>
            <a:r>
              <a:rPr lang="es" sz="1200" b="1">
                <a:solidFill>
                  <a:schemeClr val="accent5"/>
                </a:solidFill>
                <a:latin typeface="Segoe UI" panose="020B0502040204020203" pitchFamily="34" charset="0"/>
                <a:cs typeface="Segoe UI" panose="020B0502040204020203" pitchFamily="34" charset="0"/>
              </a:rPr>
              <a:t>Instalador</a:t>
            </a:r>
            <a:r>
              <a:rPr lang="es" sz="1200">
                <a:solidFill>
                  <a:schemeClr val="accent5"/>
                </a:solidFill>
                <a:latin typeface="Segoe UI" panose="020B0502040204020203" pitchFamily="34" charset="0"/>
                <a:cs typeface="Segoe UI" panose="020B0502040204020203" pitchFamily="34" charset="0"/>
              </a:rPr>
              <a:t>: puede unirse, comunicarse durante y resolver alertas activas, una vez que se ha alcanzado el origen de la alerta.</a:t>
            </a:r>
          </a:p>
          <a:p>
            <a:r>
              <a:rPr lang="es" sz="1200">
                <a:solidFill>
                  <a:schemeClr val="accent5"/>
                </a:solidFill>
                <a:latin typeface="Segoe UI" panose="020B0502040204020203" pitchFamily="34" charset="0"/>
                <a:cs typeface="Segoe UI" panose="020B0502040204020203" pitchFamily="34" charset="0"/>
              </a:rPr>
              <a:t>     - Por lo general, inicia sesión en la aplicación React Mobile en un dispositivo móvil inteligente</a:t>
            </a:r>
          </a:p>
          <a:p>
            <a:r>
              <a:rPr lang="es" sz="1200">
                <a:solidFill>
                  <a:schemeClr val="accent5"/>
                </a:solidFill>
                <a:latin typeface="Segoe UI" panose="020B0502040204020203" pitchFamily="34" charset="0"/>
                <a:cs typeface="Segoe UI" panose="020B0502040204020203" pitchFamily="34" charset="0"/>
              </a:rPr>
              <a:t>     - También tiene acceso para utilizar la pestaña Balizas en la aplicación para registrar y mantener balizas</a:t>
            </a:r>
          </a:p>
          <a:p>
            <a:r>
              <a:rPr lang="es" sz="1200">
                <a:solidFill>
                  <a:schemeClr val="accent5"/>
                </a:solidFill>
                <a:latin typeface="Segoe UI" panose="020B0502040204020203" pitchFamily="34" charset="0"/>
                <a:cs typeface="Segoe UI" panose="020B0502040204020203" pitchFamily="34" charset="0"/>
              </a:rPr>
              <a:t>     - No se pueden resolver alertas a través del portal</a:t>
            </a:r>
          </a:p>
          <a:p>
            <a:r>
              <a:rPr lang="es" sz="1200" b="1">
                <a:solidFill>
                  <a:schemeClr val="accent5"/>
                </a:solidFill>
                <a:latin typeface="Segoe UI" panose="020B0502040204020203" pitchFamily="34" charset="0"/>
                <a:cs typeface="Segoe UI" panose="020B0502040204020203" pitchFamily="34" charset="0"/>
              </a:rPr>
              <a:t>Dispatcher</a:t>
            </a:r>
            <a:r>
              <a:rPr lang="es" sz="1200">
                <a:solidFill>
                  <a:schemeClr val="accent5"/>
                </a:solidFill>
                <a:latin typeface="Segoe UI" panose="020B0502040204020203" pitchFamily="34" charset="0"/>
                <a:cs typeface="Segoe UI" panose="020B0502040204020203" pitchFamily="34" charset="0"/>
              </a:rPr>
              <a:t> : acceso completo al portal y a la aplicación móvil</a:t>
            </a:r>
          </a:p>
          <a:p>
            <a:r>
              <a:rPr lang="es" sz="1200">
                <a:solidFill>
                  <a:schemeClr val="accent5"/>
                </a:solidFill>
                <a:latin typeface="Segoe UI" panose="020B0502040204020203" pitchFamily="34" charset="0"/>
                <a:cs typeface="Segoe UI" panose="020B0502040204020203" pitchFamily="34" charset="0"/>
              </a:rPr>
              <a:t>     - Puede unirse, comunicarse durante y resolver alertas activas a través del portal</a:t>
            </a:r>
          </a:p>
          <a:p>
            <a:r>
              <a:rPr lang="es" sz="1200">
                <a:solidFill>
                  <a:schemeClr val="accent5"/>
                </a:solidFill>
                <a:latin typeface="Segoe UI" panose="020B0502040204020203" pitchFamily="34" charset="0"/>
                <a:cs typeface="Segoe UI" panose="020B0502040204020203" pitchFamily="34" charset="0"/>
              </a:rPr>
              <a:t>     - No se puede editar ni agregar nada al portal</a:t>
            </a:r>
          </a:p>
          <a:p>
            <a:r>
              <a:rPr lang="es" sz="1200" b="1">
                <a:solidFill>
                  <a:schemeClr val="accent5"/>
                </a:solidFill>
                <a:latin typeface="Segoe UI" panose="020B0502040204020203" pitchFamily="34" charset="0"/>
                <a:cs typeface="Segoe UI" panose="020B0502040204020203" pitchFamily="34" charset="0"/>
              </a:rPr>
              <a:t>Administrador</a:t>
            </a:r>
            <a:r>
              <a:rPr lang="es" sz="1200">
                <a:solidFill>
                  <a:schemeClr val="accent5"/>
                </a:solidFill>
                <a:latin typeface="Segoe UI" panose="020B0502040204020203" pitchFamily="34" charset="0"/>
                <a:cs typeface="Segoe UI" panose="020B0502040204020203" pitchFamily="34" charset="0"/>
              </a:rPr>
              <a:t> : acceso completo al portal y a la aplicación móvil, incluida la adición, el mantenimiento y la eliminación de usuarios y dispositivos</a:t>
            </a:r>
          </a:p>
        </p:txBody>
      </p:sp>
      <p:sp>
        <p:nvSpPr>
          <p:cNvPr id="18" name="Oval 17">
            <a:extLst>
              <a:ext uri="{FF2B5EF4-FFF2-40B4-BE49-F238E27FC236}">
                <a16:creationId xmlns:a16="http://schemas.microsoft.com/office/drawing/2014/main" id="{FFA16924-7155-D9EF-49D9-7A858258E5D9}"/>
              </a:ext>
            </a:extLst>
          </p:cNvPr>
          <p:cNvSpPr/>
          <p:nvPr/>
        </p:nvSpPr>
        <p:spPr>
          <a:xfrm>
            <a:off x="6096000" y="3664895"/>
            <a:ext cx="656948" cy="318680"/>
          </a:xfrm>
          <a:prstGeom prst="ellipse">
            <a:avLst/>
          </a:prstGeom>
          <a:noFill/>
          <a:ln w="28575"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13" name="Straight Arrow Connector 12">
            <a:extLst>
              <a:ext uri="{FF2B5EF4-FFF2-40B4-BE49-F238E27FC236}">
                <a16:creationId xmlns:a16="http://schemas.microsoft.com/office/drawing/2014/main" id="{C36242E5-D403-3BDC-482A-05131F0C0198}"/>
              </a:ext>
            </a:extLst>
          </p:cNvPr>
          <p:cNvCxnSpPr>
            <a:cxnSpLocks/>
          </p:cNvCxnSpPr>
          <p:nvPr/>
        </p:nvCxnSpPr>
        <p:spPr>
          <a:xfrm flipH="1">
            <a:off x="4055012" y="3983575"/>
            <a:ext cx="2052758"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5" name="TextBox 24">
            <a:extLst>
              <a:ext uri="{FF2B5EF4-FFF2-40B4-BE49-F238E27FC236}">
                <a16:creationId xmlns:a16="http://schemas.microsoft.com/office/drawing/2014/main" id="{23422D2F-DBF1-D7E3-CA4E-6C81D78D7CA9}"/>
              </a:ext>
            </a:extLst>
          </p:cNvPr>
          <p:cNvSpPr txBox="1"/>
          <p:nvPr/>
        </p:nvSpPr>
        <p:spPr>
          <a:xfrm>
            <a:off x="7888315" y="1318154"/>
            <a:ext cx="4017934" cy="5088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marL="171450" indent="-171450" algn="l">
              <a:buFont typeface="Arial" panose="020B0604020202020204" pitchFamily="34" charset="0"/>
              <a:buChar char="•"/>
            </a:pPr>
            <a:r>
              <a:rPr lang="es" sz="1200" b="1">
                <a:solidFill>
                  <a:schemeClr val="accent5"/>
                </a:solidFill>
                <a:latin typeface="Segoe UI" panose="020B0502040204020203" pitchFamily="34" charset="0"/>
                <a:ea typeface="Source Sans Pro" panose="020B0503030403020204" pitchFamily="34" charset="0"/>
                <a:cs typeface="Segoe UI" panose="020B0502040204020203" pitchFamily="34" charset="0"/>
              </a:rPr>
              <a:t>Para crear un nuevo usuario</a:t>
            </a: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 haga clic en el botón en la esquina superior derecha de la pantalla Usuarios</a:t>
            </a:r>
          </a:p>
          <a:p>
            <a:pPr marL="171450" indent="-171450" algn="l">
              <a:buFont typeface="Arial" panose="020B0604020202020204" pitchFamily="34" charset="0"/>
              <a:buChar char="•"/>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Introduce una dirección de correo electrónico válida</a:t>
            </a:r>
          </a:p>
          <a:p>
            <a:pPr marL="171450" indent="-171450" algn="l">
              <a:buFont typeface="Arial" panose="020B0604020202020204" pitchFamily="34" charset="0"/>
              <a:buChar char="•"/>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Seleccione el rol</a:t>
            </a:r>
          </a:p>
          <a:p>
            <a:pPr marL="171450" indent="-171450" algn="l">
              <a:buFont typeface="Arial" panose="020B0604020202020204" pitchFamily="34" charset="0"/>
              <a:buChar char="•"/>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Haga clic en "Agregar usuario" y "Aplicar" para guardar</a:t>
            </a:r>
          </a:p>
          <a:p>
            <a:pPr marL="628650" lvl="1" indent="-171450">
              <a:buFont typeface="Wingdings" panose="05000000000000000000" pitchFamily="2" charset="2"/>
              <a:buChar char="ü"/>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El Usuario recibirá un correo electrónico de React Mobile para verificar su cuenta y crear una contraseña, si no utiliza SSO</a:t>
            </a:r>
          </a:p>
          <a:p>
            <a:pPr algn="l"/>
            <a:endParaRPr lang="en-US" sz="1200">
              <a:solidFill>
                <a:schemeClr val="accent5"/>
              </a:solidFill>
              <a:latin typeface="Segoe UI" panose="020B0502040204020203" pitchFamily="34" charset="0"/>
              <a:ea typeface="Source Sans Pro" panose="020B0503030403020204" pitchFamily="34" charset="0"/>
              <a:cs typeface="Segoe UI" panose="020B0502040204020203" pitchFamily="34" charset="0"/>
            </a:endParaRPr>
          </a:p>
          <a:p>
            <a:pPr algn="l"/>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Los administradores también </a:t>
            </a:r>
            <a:r>
              <a:rPr lang="es" sz="1200" b="1">
                <a:solidFill>
                  <a:schemeClr val="accent5"/>
                </a:solidFill>
                <a:latin typeface="Segoe UI" panose="020B0502040204020203" pitchFamily="34" charset="0"/>
                <a:ea typeface="Source Sans Pro" panose="020B0503030403020204" pitchFamily="34" charset="0"/>
                <a:cs typeface="Segoe UI" panose="020B0502040204020203" pitchFamily="34" charset="0"/>
              </a:rPr>
              <a:t>administran las notificaciones de los usuarios</a:t>
            </a: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a:t>
            </a:r>
          </a:p>
          <a:p>
            <a:pPr marL="171450" indent="-171450" algn="l">
              <a:buFont typeface="Arial" panose="020B0604020202020204" pitchFamily="34" charset="0"/>
              <a:buChar char="•"/>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Para notificaciones por correo electrónico, haga clic en la casilla "Suscribirse a alertas por correo electrónico"</a:t>
            </a:r>
          </a:p>
          <a:p>
            <a:pPr marL="628650" lvl="1" indent="-171450">
              <a:buFont typeface="Wingdings" panose="05000000000000000000" pitchFamily="2" charset="2"/>
              <a:buChar char="ü"/>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El Usuario recibirá un correo electrónico de React Mobile para verificar su cuenta</a:t>
            </a:r>
          </a:p>
          <a:p>
            <a:pPr marL="171450" indent="-171450" algn="l">
              <a:buFont typeface="Arial" panose="020B0604020202020204" pitchFamily="34" charset="0"/>
              <a:buChar char="•"/>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Para las alertas por SMS, ingrese el número de teléfono del usuario y luego marque ambas casillas</a:t>
            </a:r>
          </a:p>
          <a:p>
            <a:pPr marL="628650" lvl="1" indent="-171450">
              <a:buFont typeface="Wingdings" panose="05000000000000000000" pitchFamily="2" charset="2"/>
              <a:buChar char="ü"/>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El Usuario recibirá un mensaje SMS, al que deberá responder C a Confirmar para activar las notificaciones</a:t>
            </a:r>
          </a:p>
          <a:p>
            <a:pPr marL="171450" indent="-171450" algn="l">
              <a:buFont typeface="Arial" panose="020B0604020202020204" pitchFamily="34" charset="0"/>
              <a:buChar char="•"/>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Presione "Aplicar" en la parte inferior del cuadro para guardar los cambios</a:t>
            </a:r>
          </a:p>
          <a:p>
            <a:pPr marL="628650" lvl="1" indent="-171450">
              <a:buFont typeface="Courier New" panose="02070309020205020404" pitchFamily="49" charset="0"/>
              <a:buChar char="o"/>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Los administradores pueden editar usuarios para </a:t>
            </a:r>
            <a:r>
              <a:rPr lang="es" sz="1200" b="1">
                <a:solidFill>
                  <a:schemeClr val="accent5"/>
                </a:solidFill>
                <a:latin typeface="Segoe UI" panose="020B0502040204020203" pitchFamily="34" charset="0"/>
                <a:ea typeface="Source Sans Pro" panose="020B0503030403020204" pitchFamily="34" charset="0"/>
                <a:cs typeface="Segoe UI" panose="020B0502040204020203" pitchFamily="34" charset="0"/>
              </a:rPr>
              <a:t>restablecer contraseñas </a:t>
            </a: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o</a:t>
            </a:r>
            <a:r>
              <a:rPr lang="es" sz="1200" b="1">
                <a:solidFill>
                  <a:schemeClr val="accent5"/>
                </a:solidFill>
                <a:latin typeface="Segoe UI" panose="020B0502040204020203" pitchFamily="34" charset="0"/>
                <a:ea typeface="Source Sans Pro" panose="020B0503030403020204" pitchFamily="34" charset="0"/>
                <a:cs typeface="Segoe UI" panose="020B0502040204020203" pitchFamily="34" charset="0"/>
              </a:rPr>
              <a:t> darse de baja de las alertas</a:t>
            </a: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 y pueden </a:t>
            </a:r>
            <a:r>
              <a:rPr lang="es" sz="1200" b="1">
                <a:solidFill>
                  <a:schemeClr val="accent5"/>
                </a:solidFill>
                <a:latin typeface="Segoe UI" panose="020B0502040204020203" pitchFamily="34" charset="0"/>
                <a:ea typeface="Source Sans Pro" panose="020B0503030403020204" pitchFamily="34" charset="0"/>
                <a:cs typeface="Segoe UI" panose="020B0502040204020203" pitchFamily="34" charset="0"/>
              </a:rPr>
              <a:t>eliminar usuarios</a:t>
            </a:r>
          </a:p>
          <a:p>
            <a:pPr marL="628650" lvl="1" indent="-171450">
              <a:buFont typeface="Courier New" panose="02070309020205020404" pitchFamily="49" charset="0"/>
              <a:buChar char="o"/>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Cualquier persona que reciba una notificación de React Mobile, a través de push (portal o aplicación), SMS o correo electrónico, primero debe crearse como usuario con una dirección de correo electrónico válida para la verificación de la cuenta</a:t>
            </a:r>
          </a:p>
        </p:txBody>
      </p:sp>
      <p:sp>
        <p:nvSpPr>
          <p:cNvPr id="23" name="Oval 22">
            <a:extLst>
              <a:ext uri="{FF2B5EF4-FFF2-40B4-BE49-F238E27FC236}">
                <a16:creationId xmlns:a16="http://schemas.microsoft.com/office/drawing/2014/main" id="{77F5E442-0B80-6065-DA3F-638CB6B65200}"/>
              </a:ext>
            </a:extLst>
          </p:cNvPr>
          <p:cNvSpPr/>
          <p:nvPr/>
        </p:nvSpPr>
        <p:spPr>
          <a:xfrm>
            <a:off x="209550" y="4748397"/>
            <a:ext cx="647700" cy="357003"/>
          </a:xfrm>
          <a:prstGeom prst="ellipse">
            <a:avLst/>
          </a:prstGeom>
          <a:noFill/>
          <a:ln w="28575"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51317666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DE8C3-007F-4E07-A170-F6B56B024C14}"/>
              </a:ext>
            </a:extLst>
          </p:cNvPr>
          <p:cNvSpPr>
            <a:spLocks noGrp="1"/>
          </p:cNvSpPr>
          <p:nvPr>
            <p:ph type="title"/>
          </p:nvPr>
        </p:nvSpPr>
        <p:spPr>
          <a:xfrm>
            <a:off x="1636561" y="160743"/>
            <a:ext cx="8918876" cy="518403"/>
          </a:xfrm>
        </p:spPr>
        <p:txBody>
          <a:bodyPr/>
          <a:lstStyle/>
          <a:p>
            <a:pPr algn="ctr"/>
            <a:r>
              <a:rPr lang="es" sz="3200"/>
              <a:t>Gestión de balizas</a:t>
            </a:r>
            <a:br>
              <a:rPr lang="en-US" sz="3200"/>
            </a:br>
            <a:endParaRPr lang="en-US" sz="3200"/>
          </a:p>
        </p:txBody>
      </p:sp>
      <p:pic>
        <p:nvPicPr>
          <p:cNvPr id="3" name="Picture 2">
            <a:extLst>
              <a:ext uri="{FF2B5EF4-FFF2-40B4-BE49-F238E27FC236}">
                <a16:creationId xmlns:a16="http://schemas.microsoft.com/office/drawing/2014/main" id="{C7BCA738-04BF-9E1C-0C1D-480CE3C437FF}"/>
              </a:ext>
            </a:extLst>
          </p:cNvPr>
          <p:cNvPicPr>
            <a:picLocks noChangeAspect="1"/>
          </p:cNvPicPr>
          <p:nvPr/>
        </p:nvPicPr>
        <p:blipFill>
          <a:blip r:embed="rId2"/>
          <a:stretch>
            <a:fillRect/>
          </a:stretch>
        </p:blipFill>
        <p:spPr>
          <a:xfrm>
            <a:off x="378022" y="3417105"/>
            <a:ext cx="6431814" cy="2460720"/>
          </a:xfrm>
          <a:prstGeom prst="rect">
            <a:avLst/>
          </a:prstGeom>
          <a:effectLst>
            <a:glow rad="63500">
              <a:schemeClr val="accent1">
                <a:lumMod val="75000"/>
                <a:alpha val="40000"/>
              </a:schemeClr>
            </a:glow>
          </a:effectLst>
        </p:spPr>
      </p:pic>
      <p:pic>
        <p:nvPicPr>
          <p:cNvPr id="8" name="Picture 7">
            <a:extLst>
              <a:ext uri="{FF2B5EF4-FFF2-40B4-BE49-F238E27FC236}">
                <a16:creationId xmlns:a16="http://schemas.microsoft.com/office/drawing/2014/main" id="{481DBB7E-35D1-045E-F76B-AF5D97DD5487}"/>
              </a:ext>
            </a:extLst>
          </p:cNvPr>
          <p:cNvPicPr>
            <a:picLocks noChangeAspect="1"/>
          </p:cNvPicPr>
          <p:nvPr/>
        </p:nvPicPr>
        <p:blipFill>
          <a:blip r:embed="rId3"/>
          <a:stretch>
            <a:fillRect/>
          </a:stretch>
        </p:blipFill>
        <p:spPr>
          <a:xfrm>
            <a:off x="7023421" y="1495035"/>
            <a:ext cx="4884212" cy="2230658"/>
          </a:xfrm>
          <a:prstGeom prst="rect">
            <a:avLst/>
          </a:prstGeom>
          <a:effectLst>
            <a:glow rad="63500">
              <a:schemeClr val="accent1">
                <a:lumMod val="75000"/>
                <a:alpha val="40000"/>
              </a:schemeClr>
            </a:glow>
          </a:effectLst>
        </p:spPr>
      </p:pic>
      <p:sp>
        <p:nvSpPr>
          <p:cNvPr id="9" name="TextBox 8">
            <a:extLst>
              <a:ext uri="{FF2B5EF4-FFF2-40B4-BE49-F238E27FC236}">
                <a16:creationId xmlns:a16="http://schemas.microsoft.com/office/drawing/2014/main" id="{05291AD5-3651-6FD2-A08D-F7A7632BC4BE}"/>
              </a:ext>
            </a:extLst>
          </p:cNvPr>
          <p:cNvSpPr txBox="1"/>
          <p:nvPr/>
        </p:nvSpPr>
        <p:spPr>
          <a:xfrm>
            <a:off x="526879" y="1584159"/>
            <a:ext cx="6134100"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l"/>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El estado de las balizas debe supervisarse desde el portal para garantizar que todas las balizas estén presentes y transmitan:</a:t>
            </a:r>
          </a:p>
          <a:p>
            <a:pPr marL="171450" indent="-171450" algn="l">
              <a:buFont typeface="Arial" panose="020B0604020202020204" pitchFamily="34" charset="0"/>
              <a:buChar char="•"/>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Los botones LoRa y la aplicación móvil verifican las balizas en el portal (columna "Visto por última vez"), por lo que cuando los botones se llevan por el edificio a diario, buscarán y cargarán continuamente los datos de las balizas.</a:t>
            </a:r>
          </a:p>
          <a:p>
            <a:pPr marL="171450" indent="-171450" algn="l">
              <a:buFont typeface="Arial" panose="020B0604020202020204" pitchFamily="34" charset="0"/>
              <a:buChar char="•"/>
            </a:pPr>
            <a:r>
              <a:rPr lang="es" sz="1200">
                <a:solidFill>
                  <a:schemeClr val="accent5"/>
                </a:solidFill>
                <a:latin typeface="Segoe UI" panose="020B0502040204020203" pitchFamily="34" charset="0"/>
                <a:ea typeface="Source Sans Pro" panose="020B0503030403020204" pitchFamily="34" charset="0"/>
                <a:cs typeface="Segoe UI" panose="020B0502040204020203" pitchFamily="34" charset="0"/>
              </a:rPr>
              <a:t>Si una baliza no se ha registrado en el portal después de 7 días, pasará a un estado Crítico. Este es su indicador para verificar físicamente la baliza y asegurarse de que las baterías estén activas, que la baliza esté presente, etc.</a:t>
            </a:r>
          </a:p>
        </p:txBody>
      </p:sp>
      <p:sp>
        <p:nvSpPr>
          <p:cNvPr id="2" name="TextBox 1">
            <a:extLst>
              <a:ext uri="{FF2B5EF4-FFF2-40B4-BE49-F238E27FC236}">
                <a16:creationId xmlns:a16="http://schemas.microsoft.com/office/drawing/2014/main" id="{117B4FE7-CA03-4D12-164B-154DE3BB4713}"/>
              </a:ext>
            </a:extLst>
          </p:cNvPr>
          <p:cNvSpPr txBox="1"/>
          <p:nvPr/>
        </p:nvSpPr>
        <p:spPr>
          <a:xfrm>
            <a:off x="7023421" y="3915834"/>
            <a:ext cx="4884213"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marL="285750" indent="-285750">
              <a:buFont typeface="Arial" panose="020B0604020202020204" pitchFamily="34" charset="0"/>
              <a:buChar char="•"/>
            </a:pPr>
            <a:r>
              <a:rPr lang="es" sz="1200" b="0" i="0">
                <a:solidFill>
                  <a:schemeClr val="accent5"/>
                </a:solidFill>
                <a:effectLst/>
                <a:highlight>
                  <a:srgbClr val="FFFFFF"/>
                </a:highlight>
                <a:latin typeface="Segoe UI" panose="020B0502040204020203" pitchFamily="34" charset="0"/>
                <a:cs typeface="Segoe UI" panose="020B0502040204020203" pitchFamily="34" charset="0"/>
              </a:rPr>
              <a:t>Al pasar el mouse sobre un elemento, se muestra una explicación para una advertencia o un estado crítico</a:t>
            </a:r>
          </a:p>
          <a:p>
            <a:pPr marL="285750" indent="-285750">
              <a:buFont typeface="Arial" panose="020B0604020202020204" pitchFamily="34" charset="0"/>
              <a:buChar char="•"/>
            </a:pPr>
            <a:r>
              <a:rPr lang="es" sz="1200" b="0" i="0">
                <a:solidFill>
                  <a:schemeClr val="accent5"/>
                </a:solidFill>
                <a:effectLst/>
                <a:highlight>
                  <a:srgbClr val="FFFFFF"/>
                </a:highlight>
                <a:latin typeface="Segoe UI" panose="020B0502040204020203" pitchFamily="34" charset="0"/>
                <a:cs typeface="Segoe UI" panose="020B0502040204020203" pitchFamily="34" charset="0"/>
              </a:rPr>
              <a:t>Si se necesita una actualización de firmware, aparecerá un símbolo rojo junto a la versión actual y el estado de mantenimiento se actualizará a Moderado </a:t>
            </a:r>
          </a:p>
          <a:p>
            <a:pPr marL="285750" indent="-285750">
              <a:buFont typeface="Arial" panose="020B0604020202020204" pitchFamily="34" charset="0"/>
              <a:buChar char="•"/>
            </a:pPr>
            <a:r>
              <a:rPr lang="es" sz="1200" b="0" i="0">
                <a:solidFill>
                  <a:schemeClr val="accent5"/>
                </a:solidFill>
                <a:effectLst/>
                <a:highlight>
                  <a:srgbClr val="FFFFFF"/>
                </a:highlight>
                <a:latin typeface="Segoe UI" panose="020B0502040204020203" pitchFamily="34" charset="0"/>
                <a:cs typeface="Segoe UI" panose="020B0502040204020203" pitchFamily="34" charset="0"/>
              </a:rPr>
              <a:t>Haga clic en un elemento para examinar información detallada sobre su estado, así como para editar los nombres de las balizas y anular el registro de las balizas</a:t>
            </a:r>
            <a:endParaRPr lang="en-US">
              <a:solidFill>
                <a:schemeClr val="tx2"/>
              </a:solidFill>
              <a:latin typeface="Source Sans Pro" panose="020B0503030403020204" pitchFamily="34" charset="0"/>
              <a:ea typeface="Source Sans Pro" panose="020B0503030403020204" pitchFamily="34" charset="0"/>
            </a:endParaRPr>
          </a:p>
        </p:txBody>
      </p:sp>
      <p:cxnSp>
        <p:nvCxnSpPr>
          <p:cNvPr id="13" name="Straight Arrow Connector 12">
            <a:extLst>
              <a:ext uri="{FF2B5EF4-FFF2-40B4-BE49-F238E27FC236}">
                <a16:creationId xmlns:a16="http://schemas.microsoft.com/office/drawing/2014/main" id="{C36242E5-D403-3BDC-482A-05131F0C0198}"/>
              </a:ext>
            </a:extLst>
          </p:cNvPr>
          <p:cNvCxnSpPr>
            <a:cxnSpLocks/>
          </p:cNvCxnSpPr>
          <p:nvPr/>
        </p:nvCxnSpPr>
        <p:spPr>
          <a:xfrm flipH="1">
            <a:off x="4191000" y="4179649"/>
            <a:ext cx="3105150" cy="109419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3" name="Oval 22">
            <a:extLst>
              <a:ext uri="{FF2B5EF4-FFF2-40B4-BE49-F238E27FC236}">
                <a16:creationId xmlns:a16="http://schemas.microsoft.com/office/drawing/2014/main" id="{77F5E442-0B80-6065-DA3F-638CB6B65200}"/>
              </a:ext>
            </a:extLst>
          </p:cNvPr>
          <p:cNvSpPr/>
          <p:nvPr/>
        </p:nvSpPr>
        <p:spPr>
          <a:xfrm>
            <a:off x="8686800" y="3164079"/>
            <a:ext cx="866776" cy="293299"/>
          </a:xfrm>
          <a:prstGeom prst="ellipse">
            <a:avLst/>
          </a:prstGeom>
          <a:noFill/>
          <a:ln w="28575"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0" name="Picture 19">
            <a:extLst>
              <a:ext uri="{FF2B5EF4-FFF2-40B4-BE49-F238E27FC236}">
                <a16:creationId xmlns:a16="http://schemas.microsoft.com/office/drawing/2014/main" id="{DF34F2DC-9B87-2AC1-8C05-13C06D54CDB8}"/>
              </a:ext>
            </a:extLst>
          </p:cNvPr>
          <p:cNvPicPr>
            <a:picLocks noChangeAspect="1"/>
          </p:cNvPicPr>
          <p:nvPr/>
        </p:nvPicPr>
        <p:blipFill>
          <a:blip r:embed="rId4"/>
          <a:stretch>
            <a:fillRect/>
          </a:stretch>
        </p:blipFill>
        <p:spPr>
          <a:xfrm>
            <a:off x="8081227" y="5273644"/>
            <a:ext cx="2768600" cy="1073150"/>
          </a:xfrm>
          <a:prstGeom prst="rect">
            <a:avLst/>
          </a:prstGeom>
        </p:spPr>
      </p:pic>
    </p:spTree>
    <p:extLst>
      <p:ext uri="{BB962C8B-B14F-4D97-AF65-F5344CB8AC3E}">
        <p14:creationId xmlns:p14="http://schemas.microsoft.com/office/powerpoint/2010/main" val="228749445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A0B90-3D59-EBEC-0A88-D8AEAD00CC21}"/>
              </a:ext>
            </a:extLst>
          </p:cNvPr>
          <p:cNvSpPr>
            <a:spLocks noGrp="1"/>
          </p:cNvSpPr>
          <p:nvPr>
            <p:ph type="title"/>
          </p:nvPr>
        </p:nvSpPr>
        <p:spPr>
          <a:xfrm>
            <a:off x="1849876" y="199060"/>
            <a:ext cx="8492247" cy="518403"/>
          </a:xfr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kumimoji="0" lang="es" sz="3200" b="1"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sym typeface="Helvetica Neue Medium"/>
              </a:rPr>
              <a:t>Resolución de alertas desde el portal</a:t>
            </a:r>
            <a:endParaRPr lang="en-US" sz="4000"/>
          </a:p>
        </p:txBody>
      </p:sp>
      <p:sp>
        <p:nvSpPr>
          <p:cNvPr id="4" name="TextBox 3">
            <a:extLst>
              <a:ext uri="{FF2B5EF4-FFF2-40B4-BE49-F238E27FC236}">
                <a16:creationId xmlns:a16="http://schemas.microsoft.com/office/drawing/2014/main" id="{EA4F636F-D77B-FF18-01E0-841F98942193}"/>
              </a:ext>
            </a:extLst>
          </p:cNvPr>
          <p:cNvSpPr txBox="1"/>
          <p:nvPr/>
        </p:nvSpPr>
        <p:spPr>
          <a:xfrm>
            <a:off x="261331" y="4018363"/>
            <a:ext cx="2472690" cy="1938992"/>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marL="228600" indent="-228600" algn="l">
              <a:buFont typeface="+mj-lt"/>
              <a:buAutoNum type="arabicPeriod"/>
            </a:pPr>
            <a:r>
              <a:rPr lang="es" sz="1200" b="0">
                <a:solidFill>
                  <a:schemeClr val="accent5"/>
                </a:solidFill>
                <a:latin typeface="Segoe UI" panose="020B0502040204020203" pitchFamily="34" charset="0"/>
                <a:cs typeface="Segoe UI" panose="020B0502040204020203" pitchFamily="34" charset="0"/>
              </a:rPr>
              <a:t>Para confirmar la alerta y señalar al empleado que hay ayuda en camino, haga clic en "Marcar llegada" en el cuadro de detalles de la alerta, luego confirme haciendo clic en "Marcar llegada" nuevamente</a:t>
            </a:r>
          </a:p>
          <a:p>
            <a:pPr marL="228600" indent="-228600" algn="l">
              <a:buFont typeface="+mj-lt"/>
              <a:buAutoNum type="arabicPeriod"/>
            </a:pPr>
            <a:r>
              <a:rPr lang="es" sz="1200" b="0">
                <a:solidFill>
                  <a:schemeClr val="accent5"/>
                </a:solidFill>
                <a:latin typeface="Segoe UI" panose="020B0502040204020203" pitchFamily="34" charset="0"/>
                <a:cs typeface="Segoe UI" panose="020B0502040204020203" pitchFamily="34" charset="0"/>
              </a:rPr>
              <a:t>Esto también actualizará el estado de alerta de crítico con un banner de alerta rojo a moderado con un banner amarillo</a:t>
            </a:r>
            <a:endParaRPr lang="en-US" sz="1400" b="0">
              <a:solidFill>
                <a:schemeClr val="bg1">
                  <a:lumMod val="50000"/>
                </a:schemeClr>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9F232FFB-6EB4-0B85-A217-385AE36D05CA}"/>
              </a:ext>
            </a:extLst>
          </p:cNvPr>
          <p:cNvPicPr>
            <a:picLocks noChangeAspect="1"/>
          </p:cNvPicPr>
          <p:nvPr/>
        </p:nvPicPr>
        <p:blipFill>
          <a:blip r:embed="rId2"/>
          <a:stretch>
            <a:fillRect/>
          </a:stretch>
        </p:blipFill>
        <p:spPr>
          <a:xfrm>
            <a:off x="214615" y="1829401"/>
            <a:ext cx="3840134" cy="2181776"/>
          </a:xfrm>
          <a:prstGeom prst="rect">
            <a:avLst/>
          </a:prstGeom>
        </p:spPr>
      </p:pic>
      <p:pic>
        <p:nvPicPr>
          <p:cNvPr id="7" name="Picture 6" descr="Interfaz gráfica de usuario, aplicación&#10;&#10;Descripción generada automáticamente">
            <a:extLst>
              <a:ext uri="{FF2B5EF4-FFF2-40B4-BE49-F238E27FC236}">
                <a16:creationId xmlns:a16="http://schemas.microsoft.com/office/drawing/2014/main" id="{15B3D4F2-72A7-7399-4104-B793BE317049}"/>
              </a:ext>
            </a:extLst>
          </p:cNvPr>
          <p:cNvPicPr>
            <a:picLocks noChangeAspect="1"/>
          </p:cNvPicPr>
          <p:nvPr/>
        </p:nvPicPr>
        <p:blipFill>
          <a:blip r:embed="rId3"/>
          <a:stretch>
            <a:fillRect/>
          </a:stretch>
        </p:blipFill>
        <p:spPr>
          <a:xfrm>
            <a:off x="2776012" y="4011177"/>
            <a:ext cx="3478018" cy="1946178"/>
          </a:xfrm>
          <a:prstGeom prst="rect">
            <a:avLst/>
          </a:prstGeom>
          <a:effectLst>
            <a:outerShdw blurRad="190500" algn="ctr" rotWithShape="0">
              <a:srgbClr val="000000">
                <a:alpha val="70000"/>
              </a:srgbClr>
            </a:outerShdw>
          </a:effectLst>
        </p:spPr>
      </p:pic>
      <p:sp>
        <p:nvSpPr>
          <p:cNvPr id="19" name="TextBox 18">
            <a:extLst>
              <a:ext uri="{FF2B5EF4-FFF2-40B4-BE49-F238E27FC236}">
                <a16:creationId xmlns:a16="http://schemas.microsoft.com/office/drawing/2014/main" id="{E5E4879F-252E-3ACD-2F9D-E61D86107C6F}"/>
              </a:ext>
            </a:extLst>
          </p:cNvPr>
          <p:cNvSpPr txBox="1"/>
          <p:nvPr/>
        </p:nvSpPr>
        <p:spPr>
          <a:xfrm flipH="1">
            <a:off x="3060717" y="2013680"/>
            <a:ext cx="774957" cy="232540"/>
          </a:xfrm>
          <a:prstGeom prst="rect">
            <a:avLst/>
          </a:prstGeom>
          <a:solidFill>
            <a:schemeClr val="bg1">
              <a:lumMod val="50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endParaRPr lang="en-US" sz="750">
              <a:solidFill>
                <a:schemeClr val="tx2"/>
              </a:solidFill>
              <a:latin typeface="Source Sans Pro" panose="020B0503030403020204" pitchFamily="34" charset="0"/>
              <a:ea typeface="Source Sans Pro" panose="020B0503030403020204" pitchFamily="34" charset="0"/>
            </a:endParaRPr>
          </a:p>
        </p:txBody>
      </p:sp>
      <p:sp>
        <p:nvSpPr>
          <p:cNvPr id="20" name="TextBox 19">
            <a:extLst>
              <a:ext uri="{FF2B5EF4-FFF2-40B4-BE49-F238E27FC236}">
                <a16:creationId xmlns:a16="http://schemas.microsoft.com/office/drawing/2014/main" id="{19BF1F89-1B9A-67A3-2A8F-74B14ABA7D29}"/>
              </a:ext>
            </a:extLst>
          </p:cNvPr>
          <p:cNvSpPr txBox="1"/>
          <p:nvPr/>
        </p:nvSpPr>
        <p:spPr>
          <a:xfrm>
            <a:off x="9148016" y="4688436"/>
            <a:ext cx="942992" cy="318171"/>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endParaRPr lang="en-US" sz="750">
              <a:solidFill>
                <a:schemeClr val="tx2"/>
              </a:solidFill>
              <a:latin typeface="Source Sans Pro" panose="020B0503030403020204" pitchFamily="34" charset="0"/>
              <a:ea typeface="Source Sans Pro" panose="020B0503030403020204" pitchFamily="34" charset="0"/>
            </a:endParaRPr>
          </a:p>
        </p:txBody>
      </p:sp>
      <p:pic>
        <p:nvPicPr>
          <p:cNvPr id="24" name="Picture 23">
            <a:extLst>
              <a:ext uri="{FF2B5EF4-FFF2-40B4-BE49-F238E27FC236}">
                <a16:creationId xmlns:a16="http://schemas.microsoft.com/office/drawing/2014/main" id="{0628B391-6248-6DC6-2137-238CBFE3A233}"/>
              </a:ext>
            </a:extLst>
          </p:cNvPr>
          <p:cNvPicPr>
            <a:picLocks noChangeAspect="1"/>
          </p:cNvPicPr>
          <p:nvPr/>
        </p:nvPicPr>
        <p:blipFill>
          <a:blip r:embed="rId4"/>
          <a:stretch>
            <a:fillRect/>
          </a:stretch>
        </p:blipFill>
        <p:spPr>
          <a:xfrm>
            <a:off x="8012015" y="1781251"/>
            <a:ext cx="3884388" cy="2229926"/>
          </a:xfrm>
          <a:prstGeom prst="rect">
            <a:avLst/>
          </a:prstGeom>
        </p:spPr>
      </p:pic>
      <p:sp>
        <p:nvSpPr>
          <p:cNvPr id="28" name="TextBox 27">
            <a:extLst>
              <a:ext uri="{FF2B5EF4-FFF2-40B4-BE49-F238E27FC236}">
                <a16:creationId xmlns:a16="http://schemas.microsoft.com/office/drawing/2014/main" id="{8221373D-7CC9-4716-6EF1-9C8BF90C0C28}"/>
              </a:ext>
            </a:extLst>
          </p:cNvPr>
          <p:cNvSpPr txBox="1"/>
          <p:nvPr/>
        </p:nvSpPr>
        <p:spPr>
          <a:xfrm>
            <a:off x="4653637" y="2273319"/>
            <a:ext cx="3661855" cy="15696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s" sz="1200" b="0">
                <a:solidFill>
                  <a:schemeClr val="accent5"/>
                </a:solidFill>
                <a:latin typeface="Segoe UI" panose="020B0502040204020203" pitchFamily="34" charset="0"/>
                <a:cs typeface="Segoe UI" panose="020B0502040204020203" pitchFamily="34" charset="0"/>
              </a:rPr>
              <a:t>El despachador debe comunicarse con los respondedores físicos a través de la aplicación React Mobile, una radio, un teléfono celular, etc.</a:t>
            </a:r>
          </a:p>
          <a:p>
            <a:pPr marL="228600" indent="-228600" algn="l">
              <a:buFont typeface="+mj-lt"/>
              <a:buAutoNum type="arabicPeriod"/>
            </a:pPr>
            <a:r>
              <a:rPr lang="es" sz="1200" b="0">
                <a:solidFill>
                  <a:schemeClr val="accent5"/>
                </a:solidFill>
                <a:latin typeface="Segoe UI" panose="020B0502040204020203" pitchFamily="34" charset="0"/>
                <a:cs typeface="Segoe UI" panose="020B0502040204020203" pitchFamily="34" charset="0"/>
              </a:rPr>
              <a:t>Cuando el respondedor responda que la alerta puede resolverse, haga clic en "Resolver alerta"</a:t>
            </a:r>
          </a:p>
          <a:p>
            <a:pPr lvl="2" indent="0" algn="l"/>
            <a:r>
              <a:rPr lang="es" sz="1200" b="0">
                <a:solidFill>
                  <a:schemeClr val="accent5"/>
                </a:solidFill>
                <a:latin typeface="Segoe UI" panose="020B0502040204020203" pitchFamily="34" charset="0"/>
                <a:cs typeface="Segoe UI" panose="020B0502040204020203" pitchFamily="34" charset="0"/>
              </a:rPr>
              <a:t>    -- Haga clic en la burbuja junto al tipo de alerta</a:t>
            </a:r>
          </a:p>
          <a:p>
            <a:pPr lvl="1" indent="0" algn="l"/>
            <a:r>
              <a:rPr lang="es" sz="1200" b="0">
                <a:solidFill>
                  <a:schemeClr val="accent5"/>
                </a:solidFill>
                <a:latin typeface="Segoe UI" panose="020B0502040204020203" pitchFamily="34" charset="0"/>
                <a:cs typeface="Segoe UI" panose="020B0502040204020203" pitchFamily="34" charset="0"/>
              </a:rPr>
              <a:t>    -- Se requiere una "Razón para la resolución"</a:t>
            </a:r>
          </a:p>
          <a:p>
            <a:pPr marL="228600" indent="-228600" algn="l">
              <a:buFont typeface="+mj-lt"/>
              <a:buAutoNum type="arabicPeriod"/>
            </a:pPr>
            <a:r>
              <a:rPr lang="es" sz="1200" b="0">
                <a:solidFill>
                  <a:schemeClr val="accent5"/>
                </a:solidFill>
                <a:latin typeface="Segoe UI" panose="020B0502040204020203" pitchFamily="34" charset="0"/>
                <a:cs typeface="Segoe UI" panose="020B0502040204020203" pitchFamily="34" charset="0"/>
              </a:rPr>
              <a:t>Haga clic en "Resolver alerta" nuevamente para cerrar la alerta</a:t>
            </a:r>
            <a:endParaRPr lang="en-US" sz="1400" b="0">
              <a:solidFill>
                <a:schemeClr val="accent5"/>
              </a:solidFill>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B7A1D97F-E2BE-8739-829B-D1171C70FD15}"/>
              </a:ext>
            </a:extLst>
          </p:cNvPr>
          <p:cNvSpPr txBox="1"/>
          <p:nvPr/>
        </p:nvSpPr>
        <p:spPr>
          <a:xfrm>
            <a:off x="10940467" y="1911081"/>
            <a:ext cx="767002" cy="282129"/>
          </a:xfrm>
          <a:prstGeom prst="rect">
            <a:avLst/>
          </a:prstGeom>
          <a:solidFill>
            <a:schemeClr val="bg1">
              <a:lumMod val="50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endParaRPr lang="en-US" sz="750">
              <a:solidFill>
                <a:schemeClr val="tx2"/>
              </a:solidFill>
              <a:latin typeface="Source Sans Pro" panose="020B0503030403020204" pitchFamily="34" charset="0"/>
              <a:ea typeface="Source Sans Pro" panose="020B0503030403020204" pitchFamily="34" charset="0"/>
            </a:endParaRPr>
          </a:p>
        </p:txBody>
      </p:sp>
      <p:sp>
        <p:nvSpPr>
          <p:cNvPr id="30" name="TextBox 29">
            <a:extLst>
              <a:ext uri="{FF2B5EF4-FFF2-40B4-BE49-F238E27FC236}">
                <a16:creationId xmlns:a16="http://schemas.microsoft.com/office/drawing/2014/main" id="{58236C68-1172-D65D-90A9-A1BDE1BCB8DD}"/>
              </a:ext>
            </a:extLst>
          </p:cNvPr>
          <p:cNvSpPr txBox="1"/>
          <p:nvPr/>
        </p:nvSpPr>
        <p:spPr>
          <a:xfrm>
            <a:off x="5448433" y="4009990"/>
            <a:ext cx="805597" cy="282129"/>
          </a:xfrm>
          <a:prstGeom prst="rect">
            <a:avLst/>
          </a:prstGeom>
          <a:solidFill>
            <a:srgbClr val="F9F9F9"/>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endParaRPr lang="en-US" sz="750">
              <a:solidFill>
                <a:schemeClr val="tx2"/>
              </a:solidFill>
              <a:latin typeface="Source Sans Pro" panose="020B0503030403020204" pitchFamily="34" charset="0"/>
              <a:ea typeface="Source Sans Pro" panose="020B0503030403020204" pitchFamily="34" charset="0"/>
            </a:endParaRPr>
          </a:p>
        </p:txBody>
      </p:sp>
      <p:sp>
        <p:nvSpPr>
          <p:cNvPr id="31" name="Text Box 25">
            <a:extLst>
              <a:ext uri="{FF2B5EF4-FFF2-40B4-BE49-F238E27FC236}">
                <a16:creationId xmlns:a16="http://schemas.microsoft.com/office/drawing/2014/main" id="{E68BBD34-BFF4-ECCA-1E7A-E7C2F6688C66}"/>
              </a:ext>
            </a:extLst>
          </p:cNvPr>
          <p:cNvSpPr txBox="1"/>
          <p:nvPr/>
        </p:nvSpPr>
        <p:spPr>
          <a:xfrm>
            <a:off x="6691523" y="5829144"/>
            <a:ext cx="5300426" cy="692239"/>
          </a:xfrm>
          <a:prstGeom prst="rect">
            <a:avLst/>
          </a:prstGeom>
          <a:noFill/>
          <a:ln w="6350">
            <a:noFill/>
          </a:ln>
        </p:spPr>
        <p:txBody>
          <a:bodyPr rot="0" spcFirstLastPara="0" vert="horz" wrap="square" lIns="45720" tIns="22860" rIns="45720" bIns="22860" numCol="1" spcCol="0" rtlCol="0" fromWordArt="0" anchor="t" anchorCtr="0" forceAA="0" compatLnSpc="1">
            <a:prstTxWarp prst="textNoShape">
              <a:avLst/>
            </a:prstTxWarp>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marR="0" algn="l">
              <a:lnSpc>
                <a:spcPct val="115000"/>
              </a:lnSpc>
              <a:spcBef>
                <a:spcPts val="0"/>
              </a:spcBef>
              <a:spcAft>
                <a:spcPts val="500"/>
              </a:spcAft>
            </a:pPr>
            <a:r>
              <a:rPr lang="es" sz="1200" b="0">
                <a:solidFill>
                  <a:schemeClr val="accent5"/>
                </a:solidFill>
                <a:effectLst/>
                <a:latin typeface="Segoe UI" panose="020B0502040204020203" pitchFamily="34" charset="0"/>
                <a:ea typeface="MS Mincho" panose="02020609040205080304" pitchFamily="49" charset="-128"/>
                <a:cs typeface="Times New Roman" panose="02020603050405020304" pitchFamily="18" charset="0"/>
              </a:rPr>
              <a:t>Para ver los detalles de cualquier alerta anterior, haga clic en la línea de pedido. Aparecerá la ventana Historial de alertas y puede desplazarse hacia arriba para ver todo lo que ocurrió durante la alerta en vivo.</a:t>
            </a:r>
            <a:endParaRPr lang="en-US" sz="1200" b="0">
              <a:solidFill>
                <a:schemeClr val="accent5"/>
              </a:solidFill>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 name="TextBox 2">
            <a:extLst>
              <a:ext uri="{FF2B5EF4-FFF2-40B4-BE49-F238E27FC236}">
                <a16:creationId xmlns:a16="http://schemas.microsoft.com/office/drawing/2014/main" id="{EFD7E74E-AE48-C3FA-B0CC-261C84E8EB32}"/>
              </a:ext>
            </a:extLst>
          </p:cNvPr>
          <p:cNvSpPr txBox="1"/>
          <p:nvPr/>
        </p:nvSpPr>
        <p:spPr>
          <a:xfrm>
            <a:off x="212713" y="1164760"/>
            <a:ext cx="11812363" cy="5334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r>
              <a:rPr lang="es" sz="1400" b="0">
                <a:solidFill>
                  <a:schemeClr val="accent5"/>
                </a:solidFill>
                <a:latin typeface="Segoe UI" panose="020B0502040204020203" pitchFamily="34" charset="0"/>
                <a:cs typeface="Segoe UI" panose="020B0502040204020203" pitchFamily="34" charset="0"/>
              </a:rPr>
              <a:t>Recomendamos utilizar la aplicación React Mobile Responder para resolver alertas. El respondedor no recibirá una opción para cerrar la alerta hasta que esté en el sitio con la fuente de alerta, cerca de la baliza que indicó su ubicación. Sin embargo, los administradores y despachadores pueden resolver alertas desde el portal:</a:t>
            </a:r>
          </a:p>
        </p:txBody>
      </p:sp>
      <p:pic>
        <p:nvPicPr>
          <p:cNvPr id="10" name="Picture 9">
            <a:extLst>
              <a:ext uri="{FF2B5EF4-FFF2-40B4-BE49-F238E27FC236}">
                <a16:creationId xmlns:a16="http://schemas.microsoft.com/office/drawing/2014/main" id="{EBC683D9-CB3D-51ED-B783-575AED5E9091}"/>
              </a:ext>
            </a:extLst>
          </p:cNvPr>
          <p:cNvPicPr>
            <a:picLocks noChangeAspect="1"/>
          </p:cNvPicPr>
          <p:nvPr/>
        </p:nvPicPr>
        <p:blipFill>
          <a:blip r:embed="rId5"/>
          <a:stretch>
            <a:fillRect/>
          </a:stretch>
        </p:blipFill>
        <p:spPr>
          <a:xfrm>
            <a:off x="7368445" y="4011177"/>
            <a:ext cx="3946582" cy="1776656"/>
          </a:xfrm>
          <a:prstGeom prst="rect">
            <a:avLst/>
          </a:prstGeom>
        </p:spPr>
      </p:pic>
      <p:sp>
        <p:nvSpPr>
          <p:cNvPr id="5" name="TextBox 4">
            <a:extLst>
              <a:ext uri="{FF2B5EF4-FFF2-40B4-BE49-F238E27FC236}">
                <a16:creationId xmlns:a16="http://schemas.microsoft.com/office/drawing/2014/main" id="{0169D4C7-74FC-AD61-0640-2C45D022F2F4}"/>
              </a:ext>
            </a:extLst>
          </p:cNvPr>
          <p:cNvSpPr txBox="1"/>
          <p:nvPr/>
        </p:nvSpPr>
        <p:spPr>
          <a:xfrm>
            <a:off x="7444645" y="4385253"/>
            <a:ext cx="647363" cy="201004"/>
          </a:xfrm>
          <a:prstGeom prst="rect">
            <a:avLst/>
          </a:prstGeom>
          <a:solidFill>
            <a:srgbClr val="F9F9F9"/>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endParaRPr lang="en-US" sz="75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060933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447" rIns="0" bIns="0" rtlCol="0">
            <a:spAutoFit/>
          </a:bodyPr>
          <a:lstStyle/>
          <a:p>
            <a:pPr marL="11206">
              <a:spcBef>
                <a:spcPts val="106"/>
              </a:spcBef>
            </a:pPr>
            <a:r>
              <a:rPr lang="es" sz="2603">
                <a:solidFill>
                  <a:srgbClr val="333C4E"/>
                </a:solidFill>
              </a:rPr>
              <a:t>El sistema en acción</a:t>
            </a:r>
            <a:endParaRPr sz="2603"/>
          </a:p>
        </p:txBody>
      </p:sp>
      <p:sp>
        <p:nvSpPr>
          <p:cNvPr id="11" name="object 11"/>
          <p:cNvSpPr txBox="1">
            <a:spLocks noGrp="1"/>
          </p:cNvSpPr>
          <p:nvPr>
            <p:ph type="sldNum" sz="quarter" idx="4294967295"/>
          </p:nvPr>
        </p:nvSpPr>
        <p:spPr>
          <a:xfrm>
            <a:off x="0" y="0"/>
            <a:ext cx="0" cy="73025"/>
          </a:xfrm>
          <a:prstGeom prst="rect">
            <a:avLst/>
          </a:prstGeom>
        </p:spPr>
        <p:txBody>
          <a:bodyPr vert="horz" wrap="square" lIns="0" tIns="5603" rIns="0" bIns="0" rtlCol="0">
            <a:spAutoFit/>
          </a:bodyPr>
          <a:lstStyle/>
          <a:p>
            <a:pPr marL="33619">
              <a:spcBef>
                <a:spcPts val="44"/>
              </a:spcBef>
            </a:pPr>
            <a:r>
              <a:rPr lang="es" spc="-22"/>
              <a:t>2</a:t>
            </a:r>
          </a:p>
        </p:txBody>
      </p:sp>
      <p:grpSp>
        <p:nvGrpSpPr>
          <p:cNvPr id="3" name="object 3"/>
          <p:cNvGrpSpPr/>
          <p:nvPr/>
        </p:nvGrpSpPr>
        <p:grpSpPr>
          <a:xfrm>
            <a:off x="877313" y="1463474"/>
            <a:ext cx="10437091" cy="4703025"/>
            <a:chOff x="1236478" y="3012478"/>
            <a:chExt cx="7455458" cy="3122755"/>
          </a:xfrm>
        </p:grpSpPr>
        <p:pic>
          <p:nvPicPr>
            <p:cNvPr id="4" name="object 4"/>
            <p:cNvPicPr/>
            <p:nvPr/>
          </p:nvPicPr>
          <p:blipFill>
            <a:blip r:embed="rId2" cstate="print"/>
            <a:stretch>
              <a:fillRect/>
            </a:stretch>
          </p:blipFill>
          <p:spPr>
            <a:xfrm>
              <a:off x="1236478" y="3012478"/>
              <a:ext cx="7455458" cy="2898842"/>
            </a:xfrm>
            <a:prstGeom prst="rect">
              <a:avLst/>
            </a:prstGeom>
          </p:spPr>
        </p:pic>
        <p:sp>
          <p:nvSpPr>
            <p:cNvPr id="5" name="object 5"/>
            <p:cNvSpPr/>
            <p:nvPr/>
          </p:nvSpPr>
          <p:spPr>
            <a:xfrm>
              <a:off x="4810486" y="3835901"/>
              <a:ext cx="2204085" cy="1403350"/>
            </a:xfrm>
            <a:custGeom>
              <a:avLst/>
              <a:gdLst/>
              <a:ahLst/>
              <a:cxnLst/>
              <a:rect l="l" t="t" r="r" b="b"/>
              <a:pathLst>
                <a:path w="2204084" h="1403350">
                  <a:moveTo>
                    <a:pt x="0" y="0"/>
                  </a:moveTo>
                  <a:lnTo>
                    <a:pt x="2204084" y="1402937"/>
                  </a:lnTo>
                </a:path>
              </a:pathLst>
            </a:custGeom>
            <a:ln w="24725">
              <a:solidFill>
                <a:srgbClr val="2FBDAF"/>
              </a:solidFill>
              <a:prstDash val="dash"/>
            </a:ln>
          </p:spPr>
          <p:txBody>
            <a:bodyPr wrap="square" lIns="0" tIns="0" rIns="0" bIns="0" rtlCol="0"/>
            <a:lstStyle/>
            <a:p>
              <a:endParaRPr sz="1588"/>
            </a:p>
          </p:txBody>
        </p:sp>
        <p:sp>
          <p:nvSpPr>
            <p:cNvPr id="6" name="object 6"/>
            <p:cNvSpPr/>
            <p:nvPr/>
          </p:nvSpPr>
          <p:spPr>
            <a:xfrm>
              <a:off x="4279810" y="3882244"/>
              <a:ext cx="441325" cy="511175"/>
            </a:xfrm>
            <a:custGeom>
              <a:avLst/>
              <a:gdLst/>
              <a:ahLst/>
              <a:cxnLst/>
              <a:rect l="l" t="t" r="r" b="b"/>
              <a:pathLst>
                <a:path w="441325" h="511175">
                  <a:moveTo>
                    <a:pt x="440864" y="0"/>
                  </a:moveTo>
                  <a:lnTo>
                    <a:pt x="0" y="511178"/>
                  </a:lnTo>
                </a:path>
              </a:pathLst>
            </a:custGeom>
            <a:ln w="24725">
              <a:solidFill>
                <a:srgbClr val="2FBDAF"/>
              </a:solidFill>
              <a:prstDash val="dash"/>
            </a:ln>
          </p:spPr>
          <p:txBody>
            <a:bodyPr wrap="square" lIns="0" tIns="0" rIns="0" bIns="0" rtlCol="0"/>
            <a:lstStyle/>
            <a:p>
              <a:endParaRPr sz="1588"/>
            </a:p>
          </p:txBody>
        </p:sp>
        <p:sp>
          <p:nvSpPr>
            <p:cNvPr id="7" name="object 7"/>
            <p:cNvSpPr/>
            <p:nvPr/>
          </p:nvSpPr>
          <p:spPr>
            <a:xfrm>
              <a:off x="2222099" y="4994459"/>
              <a:ext cx="1302385" cy="176530"/>
            </a:xfrm>
            <a:custGeom>
              <a:avLst/>
              <a:gdLst/>
              <a:ahLst/>
              <a:cxnLst/>
              <a:rect l="l" t="t" r="r" b="b"/>
              <a:pathLst>
                <a:path w="1302385" h="176529">
                  <a:moveTo>
                    <a:pt x="1302246" y="176468"/>
                  </a:moveTo>
                  <a:lnTo>
                    <a:pt x="0" y="0"/>
                  </a:lnTo>
                </a:path>
              </a:pathLst>
            </a:custGeom>
            <a:ln w="24725">
              <a:solidFill>
                <a:srgbClr val="2FBDAF"/>
              </a:solidFill>
              <a:prstDash val="dash"/>
            </a:ln>
          </p:spPr>
          <p:txBody>
            <a:bodyPr wrap="square" lIns="0" tIns="0" rIns="0" bIns="0" rtlCol="0"/>
            <a:lstStyle/>
            <a:p>
              <a:endParaRPr sz="1588"/>
            </a:p>
          </p:txBody>
        </p:sp>
        <p:pic>
          <p:nvPicPr>
            <p:cNvPr id="9" name="object 9"/>
            <p:cNvPicPr/>
            <p:nvPr/>
          </p:nvPicPr>
          <p:blipFill>
            <a:blip r:embed="rId3" cstate="print"/>
            <a:stretch>
              <a:fillRect/>
            </a:stretch>
          </p:blipFill>
          <p:spPr>
            <a:xfrm>
              <a:off x="3350139" y="4362056"/>
              <a:ext cx="2748042" cy="1770898"/>
            </a:xfrm>
            <a:prstGeom prst="rect">
              <a:avLst/>
            </a:prstGeom>
          </p:spPr>
        </p:pic>
        <p:pic>
          <p:nvPicPr>
            <p:cNvPr id="10" name="object 10"/>
            <p:cNvPicPr/>
            <p:nvPr/>
          </p:nvPicPr>
          <p:blipFill>
            <a:blip r:embed="rId4" cstate="print"/>
            <a:stretch>
              <a:fillRect/>
            </a:stretch>
          </p:blipFill>
          <p:spPr>
            <a:xfrm flipH="1">
              <a:off x="5624781" y="4863787"/>
              <a:ext cx="771186" cy="1271446"/>
            </a:xfrm>
            <a:prstGeom prst="rect">
              <a:avLst/>
            </a:prstGeom>
          </p:spPr>
        </p:pic>
      </p:grpSp>
      <p:sp>
        <p:nvSpPr>
          <p:cNvPr id="14" name="TextBox 13">
            <a:extLst>
              <a:ext uri="{FF2B5EF4-FFF2-40B4-BE49-F238E27FC236}">
                <a16:creationId xmlns:a16="http://schemas.microsoft.com/office/drawing/2014/main" id="{1AF23D89-0BF9-09A7-117B-41A604638732}"/>
              </a:ext>
            </a:extLst>
          </p:cNvPr>
          <p:cNvSpPr txBox="1"/>
          <p:nvPr/>
        </p:nvSpPr>
        <p:spPr>
          <a:xfrm>
            <a:off x="3019654" y="1463474"/>
            <a:ext cx="6152604" cy="36933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a:spAutoFit/>
          </a:bodyPr>
          <a:lstStyle/>
          <a:p>
            <a:pPr algn="ctr"/>
            <a:endParaRPr lang="en-US" b="1"/>
          </a:p>
        </p:txBody>
      </p:sp>
      <p:sp>
        <p:nvSpPr>
          <p:cNvPr id="15" name="object 2">
            <a:extLst>
              <a:ext uri="{FF2B5EF4-FFF2-40B4-BE49-F238E27FC236}">
                <a16:creationId xmlns:a16="http://schemas.microsoft.com/office/drawing/2014/main" id="{296E5490-6854-E0F1-5AAA-36F8975D26AA}"/>
              </a:ext>
            </a:extLst>
          </p:cNvPr>
          <p:cNvSpPr txBox="1">
            <a:spLocks/>
          </p:cNvSpPr>
          <p:nvPr/>
        </p:nvSpPr>
        <p:spPr>
          <a:xfrm>
            <a:off x="4119648" y="206848"/>
            <a:ext cx="3952419" cy="507831"/>
          </a:xfrm>
          <a:prstGeom prst="rect">
            <a:avLst/>
          </a:prstGeom>
        </p:spPr>
        <p:txBody>
          <a:bodyPr vert="horz" wrap="square" lIns="0" tIns="15240" rIns="0" bIns="0" rtlCol="0" anchor="t">
            <a:spAutoFit/>
          </a:bodyPr>
          <a:lstStyle>
            <a:lvl1pPr marL="0" marR="0" indent="0" algn="l" defTabSz="825500" rtl="0" eaLnBrk="1" latinLnBrk="0" hangingPunct="1">
              <a:lnSpc>
                <a:spcPct val="100000"/>
              </a:lnSpc>
              <a:spcBef>
                <a:spcPts val="0"/>
              </a:spcBef>
              <a:spcAft>
                <a:spcPts val="0"/>
              </a:spcAft>
              <a:buClrTx/>
              <a:buSzTx/>
              <a:buFontTx/>
              <a:buNone/>
              <a:tabLst/>
              <a:defRPr sz="3300" b="1" i="0" u="none" strike="noStrike" cap="none" spc="0" baseline="0">
                <a:solidFill>
                  <a:schemeClr val="bg1"/>
                </a:solidFill>
                <a:uFillTx/>
                <a:latin typeface="Source Sans Pro" panose="020B0503030403020204" pitchFamily="34" charset="0"/>
                <a:ea typeface="Source Sans Pro" panose="020B0503030403020204" pitchFamily="34" charset="0"/>
                <a:cs typeface="+mn-cs"/>
                <a:sym typeface="Helvetica Neue Medium"/>
              </a:defRPr>
            </a:lvl1pPr>
            <a:lvl2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12700">
              <a:spcBef>
                <a:spcPts val="120"/>
              </a:spcBef>
            </a:pPr>
            <a:r>
              <a:rPr lang="es" sz="3200" b="0" kern="0" spc="-10">
                <a:solidFill>
                  <a:srgbClr val="FFFFFF"/>
                </a:solidFill>
                <a:latin typeface="Source Sans Pro"/>
                <a:ea typeface="Source Sans Pro"/>
              </a:rPr>
              <a:t>El sistema en acción</a:t>
            </a:r>
            <a:endParaRPr lang="en-US" err="1"/>
          </a:p>
        </p:txBody>
      </p:sp>
      <p:pic>
        <p:nvPicPr>
          <p:cNvPr id="12" name="object 14">
            <a:extLst>
              <a:ext uri="{FF2B5EF4-FFF2-40B4-BE49-F238E27FC236}">
                <a16:creationId xmlns:a16="http://schemas.microsoft.com/office/drawing/2014/main" id="{6A49119A-6FD7-A722-2888-B1E91313BCEE}"/>
              </a:ext>
            </a:extLst>
          </p:cNvPr>
          <p:cNvPicPr/>
          <p:nvPr/>
        </p:nvPicPr>
        <p:blipFill>
          <a:blip r:embed="rId5" cstate="print"/>
          <a:stretch>
            <a:fillRect/>
          </a:stretch>
        </p:blipFill>
        <p:spPr>
          <a:xfrm>
            <a:off x="1285705" y="4455416"/>
            <a:ext cx="960720" cy="984942"/>
          </a:xfrm>
          <a:prstGeom prst="rect">
            <a:avLst/>
          </a:prstGeom>
        </p:spPr>
      </p:pic>
      <p:pic>
        <p:nvPicPr>
          <p:cNvPr id="13" name="object 14">
            <a:extLst>
              <a:ext uri="{FF2B5EF4-FFF2-40B4-BE49-F238E27FC236}">
                <a16:creationId xmlns:a16="http://schemas.microsoft.com/office/drawing/2014/main" id="{9A73FB29-3D0F-8ECC-6D60-180E67F6FE32}"/>
              </a:ext>
            </a:extLst>
          </p:cNvPr>
          <p:cNvPicPr/>
          <p:nvPr/>
        </p:nvPicPr>
        <p:blipFill>
          <a:blip r:embed="rId5" cstate="print"/>
          <a:stretch>
            <a:fillRect/>
          </a:stretch>
        </p:blipFill>
        <p:spPr>
          <a:xfrm>
            <a:off x="10395134" y="3376592"/>
            <a:ext cx="960720" cy="984942"/>
          </a:xfrm>
          <a:prstGeom prst="rect">
            <a:avLst/>
          </a:prstGeom>
        </p:spPr>
      </p:pic>
      <p:pic>
        <p:nvPicPr>
          <p:cNvPr id="16" name="object 14">
            <a:extLst>
              <a:ext uri="{FF2B5EF4-FFF2-40B4-BE49-F238E27FC236}">
                <a16:creationId xmlns:a16="http://schemas.microsoft.com/office/drawing/2014/main" id="{4C050D14-F712-2E31-2A3E-EF87A79AA4C8}"/>
              </a:ext>
            </a:extLst>
          </p:cNvPr>
          <p:cNvPicPr/>
          <p:nvPr/>
        </p:nvPicPr>
        <p:blipFill>
          <a:blip r:embed="rId5" cstate="print"/>
          <a:stretch>
            <a:fillRect/>
          </a:stretch>
        </p:blipFill>
        <p:spPr>
          <a:xfrm>
            <a:off x="5968949" y="1810625"/>
            <a:ext cx="960720" cy="984942"/>
          </a:xfrm>
          <a:prstGeom prst="rect">
            <a:avLst/>
          </a:prstGeom>
        </p:spPr>
      </p:pic>
      <p:pic>
        <p:nvPicPr>
          <p:cNvPr id="18" name="Picture 17" descr="Un reloj inteligente negro con correa negra&#10;&#10;Descripción generada automáticamente">
            <a:extLst>
              <a:ext uri="{FF2B5EF4-FFF2-40B4-BE49-F238E27FC236}">
                <a16:creationId xmlns:a16="http://schemas.microsoft.com/office/drawing/2014/main" id="{1649822F-CD6C-B933-F3F2-9B7E505ACF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604" y="4044079"/>
            <a:ext cx="5099224" cy="2315724"/>
          </a:xfrm>
          <a:prstGeom prst="rect">
            <a:avLst/>
          </a:prstGeom>
        </p:spPr>
      </p:pic>
    </p:spTree>
    <p:extLst>
      <p:ext uri="{BB962C8B-B14F-4D97-AF65-F5344CB8AC3E}">
        <p14:creationId xmlns:p14="http://schemas.microsoft.com/office/powerpoint/2010/main" val="391390370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D535AA-895E-1B43-8FD0-0B785FEEA023}"/>
              </a:ext>
            </a:extLst>
          </p:cNvPr>
          <p:cNvSpPr>
            <a:spLocks noGrp="1"/>
          </p:cNvSpPr>
          <p:nvPr>
            <p:ph type="title"/>
          </p:nvPr>
        </p:nvSpPr>
        <p:spPr>
          <a:xfrm>
            <a:off x="497839" y="227556"/>
            <a:ext cx="10736217" cy="518403"/>
          </a:xfr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s" sz="2400">
                <a:solidFill>
                  <a:schemeClr val="bg1"/>
                </a:solidFill>
                <a:latin typeface="Source Sans Pro" panose="020B0503030403020204" pitchFamily="34" charset="0"/>
                <a:ea typeface="Source Sans Pro" panose="020B0503030403020204" pitchFamily="34" charset="0"/>
              </a:rPr>
              <a:t>Aplicación React Mobile Hospitality: Respuesta a alertas activas</a:t>
            </a:r>
          </a:p>
        </p:txBody>
      </p:sp>
      <p:cxnSp>
        <p:nvCxnSpPr>
          <p:cNvPr id="11" name="Straight Arrow Connector 10">
            <a:extLst>
              <a:ext uri="{FF2B5EF4-FFF2-40B4-BE49-F238E27FC236}">
                <a16:creationId xmlns:a16="http://schemas.microsoft.com/office/drawing/2014/main" id="{76CF068C-CBE6-BB4D-BBBA-AF14BE5903BD}"/>
              </a:ext>
            </a:extLst>
          </p:cNvPr>
          <p:cNvCxnSpPr>
            <a:cxnSpLocks/>
          </p:cNvCxnSpPr>
          <p:nvPr/>
        </p:nvCxnSpPr>
        <p:spPr>
          <a:xfrm>
            <a:off x="2801875" y="3980816"/>
            <a:ext cx="425303" cy="0"/>
          </a:xfrm>
          <a:prstGeom prst="straightConnector1">
            <a:avLst/>
          </a:prstGeom>
          <a:ln w="101600" cap="rn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951CEBE-4B5C-B248-B201-C1C277CD4ADB}"/>
              </a:ext>
            </a:extLst>
          </p:cNvPr>
          <p:cNvCxnSpPr>
            <a:cxnSpLocks/>
          </p:cNvCxnSpPr>
          <p:nvPr/>
        </p:nvCxnSpPr>
        <p:spPr>
          <a:xfrm>
            <a:off x="5733227" y="3980816"/>
            <a:ext cx="425303" cy="0"/>
          </a:xfrm>
          <a:prstGeom prst="straightConnector1">
            <a:avLst/>
          </a:prstGeom>
          <a:ln w="101600" cap="rn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6D5DAB2-4A40-8F42-909C-2D91A45B44C5}"/>
              </a:ext>
            </a:extLst>
          </p:cNvPr>
          <p:cNvCxnSpPr>
            <a:cxnSpLocks/>
          </p:cNvCxnSpPr>
          <p:nvPr/>
        </p:nvCxnSpPr>
        <p:spPr>
          <a:xfrm>
            <a:off x="8740080" y="3980816"/>
            <a:ext cx="425303" cy="0"/>
          </a:xfrm>
          <a:prstGeom prst="straightConnector1">
            <a:avLst/>
          </a:prstGeom>
          <a:ln w="101600" cap="rnd">
            <a:tailEnd type="triangle" w="lg" len="med"/>
          </a:ln>
        </p:spPr>
        <p:style>
          <a:lnRef idx="1">
            <a:schemeClr val="accent1"/>
          </a:lnRef>
          <a:fillRef idx="0">
            <a:schemeClr val="accent1"/>
          </a:fillRef>
          <a:effectRef idx="0">
            <a:schemeClr val="accent1"/>
          </a:effectRef>
          <a:fontRef idx="minor">
            <a:schemeClr val="tx1"/>
          </a:fontRef>
        </p:style>
      </p:cxnSp>
      <p:pic>
        <p:nvPicPr>
          <p:cNvPr id="7" name="Picture 6" descr="Interfaz gráfica de usuario, aplicación&#10;&#10;Descripción generada automáticamente">
            <a:extLst>
              <a:ext uri="{FF2B5EF4-FFF2-40B4-BE49-F238E27FC236}">
                <a16:creationId xmlns:a16="http://schemas.microsoft.com/office/drawing/2014/main" id="{59FA3B79-30D4-A86A-74DF-DF2CB9B5C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73" y="1349940"/>
            <a:ext cx="2405197" cy="4983075"/>
          </a:xfrm>
          <a:prstGeom prst="rect">
            <a:avLst/>
          </a:prstGeom>
        </p:spPr>
      </p:pic>
      <p:pic>
        <p:nvPicPr>
          <p:cNvPr id="10" name="Picture 9" descr="Interfaz gráfica de usuario, aplicación&#10;&#10;Descripción generada automáticamente">
            <a:extLst>
              <a:ext uri="{FF2B5EF4-FFF2-40B4-BE49-F238E27FC236}">
                <a16:creationId xmlns:a16="http://schemas.microsoft.com/office/drawing/2014/main" id="{87869FAF-59F7-37E2-D743-871460D70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178" y="1349940"/>
            <a:ext cx="2428034" cy="5013787"/>
          </a:xfrm>
          <a:prstGeom prst="rect">
            <a:avLst/>
          </a:prstGeom>
        </p:spPr>
      </p:pic>
      <p:pic>
        <p:nvPicPr>
          <p:cNvPr id="19" name="Picture 18" descr="Interfaz gráfica de usuario, aplicación, Teams&#10;&#10;Descripción generada automáticamente">
            <a:extLst>
              <a:ext uri="{FF2B5EF4-FFF2-40B4-BE49-F238E27FC236}">
                <a16:creationId xmlns:a16="http://schemas.microsoft.com/office/drawing/2014/main" id="{788666C9-1572-3FB9-9135-06716ACAF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3398" y="1362004"/>
            <a:ext cx="2428034" cy="5011712"/>
          </a:xfrm>
          <a:prstGeom prst="rect">
            <a:avLst/>
          </a:prstGeom>
        </p:spPr>
      </p:pic>
      <p:pic>
        <p:nvPicPr>
          <p:cNvPr id="23" name="Picture 22">
            <a:extLst>
              <a:ext uri="{FF2B5EF4-FFF2-40B4-BE49-F238E27FC236}">
                <a16:creationId xmlns:a16="http://schemas.microsoft.com/office/drawing/2014/main" id="{E7A17441-CDF2-B4DF-3A1F-8BA8BDA40A0C}"/>
              </a:ext>
            </a:extLst>
          </p:cNvPr>
          <p:cNvPicPr>
            <a:picLocks noChangeAspect="1"/>
          </p:cNvPicPr>
          <p:nvPr/>
        </p:nvPicPr>
        <p:blipFill>
          <a:blip r:embed="rId6"/>
          <a:stretch>
            <a:fillRect/>
          </a:stretch>
        </p:blipFill>
        <p:spPr>
          <a:xfrm>
            <a:off x="6256868" y="1362004"/>
            <a:ext cx="2405197" cy="5011711"/>
          </a:xfrm>
          <a:prstGeom prst="rect">
            <a:avLst/>
          </a:prstGeom>
        </p:spPr>
      </p:pic>
    </p:spTree>
    <p:extLst>
      <p:ext uri="{BB962C8B-B14F-4D97-AF65-F5344CB8AC3E}">
        <p14:creationId xmlns:p14="http://schemas.microsoft.com/office/powerpoint/2010/main" val="626785214"/>
      </p:ext>
    </p:extLst>
  </p:cSld>
  <p:clrMapOvr>
    <a:masterClrMapping/>
  </p:clrMapOvr>
  <p:transition spd="med" advClick="0" advTm="4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D535AA-895E-1B43-8FD0-0B785FEEA023}"/>
              </a:ext>
            </a:extLst>
          </p:cNvPr>
          <p:cNvSpPr>
            <a:spLocks noGrp="1"/>
          </p:cNvSpPr>
          <p:nvPr>
            <p:ph type="title"/>
          </p:nvPr>
        </p:nvSpPr>
        <p:spPr>
          <a:xfrm>
            <a:off x="1443790" y="90370"/>
            <a:ext cx="8807116" cy="518403"/>
          </a:xfr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s" sz="3200" dirty="0">
                <a:solidFill>
                  <a:schemeClr val="bg1"/>
                </a:solidFill>
                <a:latin typeface="Source Sans Pro" panose="020B0503030403020204" pitchFamily="34" charset="0"/>
                <a:ea typeface="Source Sans Pro" panose="020B0503030403020204" pitchFamily="34" charset="0"/>
              </a:rPr>
              <a:t>Vista de balizas de aplicaciones de administración</a:t>
            </a:r>
          </a:p>
        </p:txBody>
      </p:sp>
      <p:pic>
        <p:nvPicPr>
          <p:cNvPr id="4" name="Picture 3">
            <a:extLst>
              <a:ext uri="{FF2B5EF4-FFF2-40B4-BE49-F238E27FC236}">
                <a16:creationId xmlns:a16="http://schemas.microsoft.com/office/drawing/2014/main" id="{50220658-6FCA-1EAF-084F-58079193E9C7}"/>
              </a:ext>
            </a:extLst>
          </p:cNvPr>
          <p:cNvPicPr>
            <a:picLocks noChangeAspect="1"/>
          </p:cNvPicPr>
          <p:nvPr/>
        </p:nvPicPr>
        <p:blipFill>
          <a:blip r:embed="rId3"/>
          <a:stretch>
            <a:fillRect/>
          </a:stretch>
        </p:blipFill>
        <p:spPr>
          <a:xfrm>
            <a:off x="426869" y="1262330"/>
            <a:ext cx="11338257" cy="5082369"/>
          </a:xfrm>
          <a:prstGeom prst="rect">
            <a:avLst/>
          </a:prstGeom>
        </p:spPr>
      </p:pic>
      <p:sp>
        <p:nvSpPr>
          <p:cNvPr id="8" name="Rectangle 7">
            <a:extLst>
              <a:ext uri="{FF2B5EF4-FFF2-40B4-BE49-F238E27FC236}">
                <a16:creationId xmlns:a16="http://schemas.microsoft.com/office/drawing/2014/main" id="{B7A81E6F-E0C2-E26E-ADE7-A278F7AD254E}"/>
              </a:ext>
            </a:extLst>
          </p:cNvPr>
          <p:cNvSpPr/>
          <p:nvPr/>
        </p:nvSpPr>
        <p:spPr>
          <a:xfrm>
            <a:off x="3501957" y="3803515"/>
            <a:ext cx="2042809" cy="2159540"/>
          </a:xfrm>
          <a:prstGeom prst="rect">
            <a:avLst/>
          </a:prstGeom>
          <a:noFill/>
          <a:ln w="381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12" name="Straight Arrow Connector 11">
            <a:extLst>
              <a:ext uri="{FF2B5EF4-FFF2-40B4-BE49-F238E27FC236}">
                <a16:creationId xmlns:a16="http://schemas.microsoft.com/office/drawing/2014/main" id="{082595BB-13C2-B897-132F-9A534ED51F12}"/>
              </a:ext>
            </a:extLst>
          </p:cNvPr>
          <p:cNvCxnSpPr/>
          <p:nvPr/>
        </p:nvCxnSpPr>
        <p:spPr>
          <a:xfrm flipV="1">
            <a:off x="738200" y="5526274"/>
            <a:ext cx="865761" cy="554476"/>
          </a:xfrm>
          <a:prstGeom prst="straightConnector1">
            <a:avLst/>
          </a:prstGeom>
          <a:noFill/>
          <a:ln w="28575"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67977501"/>
      </p:ext>
    </p:extLst>
  </p:cSld>
  <p:clrMapOvr>
    <a:masterClrMapping/>
  </p:clrMapOvr>
  <p:transition spd="med" advClick="0" advTm="4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A27D00-53AD-BE74-CDD5-109D2F8AEA41}"/>
              </a:ext>
            </a:extLst>
          </p:cNvPr>
          <p:cNvPicPr>
            <a:picLocks noChangeAspect="1"/>
          </p:cNvPicPr>
          <p:nvPr/>
        </p:nvPicPr>
        <p:blipFill>
          <a:blip r:embed="rId3"/>
          <a:stretch>
            <a:fillRect/>
          </a:stretch>
        </p:blipFill>
        <p:spPr>
          <a:xfrm>
            <a:off x="965445" y="1173282"/>
            <a:ext cx="10242946" cy="5215996"/>
          </a:xfrm>
          <a:prstGeom prst="rect">
            <a:avLst/>
          </a:prstGeom>
        </p:spPr>
      </p:pic>
      <p:sp>
        <p:nvSpPr>
          <p:cNvPr id="5" name="Title 4">
            <a:extLst>
              <a:ext uri="{FF2B5EF4-FFF2-40B4-BE49-F238E27FC236}">
                <a16:creationId xmlns:a16="http://schemas.microsoft.com/office/drawing/2014/main" id="{AFD535AA-895E-1B43-8FD0-0B785FEEA023}"/>
              </a:ext>
            </a:extLst>
          </p:cNvPr>
          <p:cNvSpPr>
            <a:spLocks noGrp="1"/>
          </p:cNvSpPr>
          <p:nvPr>
            <p:ph type="title"/>
          </p:nvPr>
        </p:nvSpPr>
        <p:spPr>
          <a:xfrm>
            <a:off x="4071130" y="161304"/>
            <a:ext cx="4049739" cy="518403"/>
          </a:xfr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s" sz="3200">
                <a:solidFill>
                  <a:schemeClr val="bg1"/>
                </a:solidFill>
                <a:latin typeface="Source Sans Pro" panose="020B0503030403020204" pitchFamily="34" charset="0"/>
                <a:ea typeface="Source Sans Pro" panose="020B0503030403020204" pitchFamily="34" charset="0"/>
              </a:rPr>
              <a:t>Sustitución de una baliza</a:t>
            </a:r>
          </a:p>
        </p:txBody>
      </p:sp>
      <p:sp>
        <p:nvSpPr>
          <p:cNvPr id="7" name="TextBox 6">
            <a:extLst>
              <a:ext uri="{FF2B5EF4-FFF2-40B4-BE49-F238E27FC236}">
                <a16:creationId xmlns:a16="http://schemas.microsoft.com/office/drawing/2014/main" id="{9733ECBE-35FC-07C0-E724-0E5A1EF84CB8}"/>
              </a:ext>
            </a:extLst>
          </p:cNvPr>
          <p:cNvSpPr txBox="1"/>
          <p:nvPr/>
        </p:nvSpPr>
        <p:spPr>
          <a:xfrm>
            <a:off x="7188451" y="1874067"/>
            <a:ext cx="3820563" cy="319587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8" name="TextBox 7">
            <a:extLst>
              <a:ext uri="{FF2B5EF4-FFF2-40B4-BE49-F238E27FC236}">
                <a16:creationId xmlns:a16="http://schemas.microsoft.com/office/drawing/2014/main" id="{1A10E372-4520-57D7-3350-8ABA1F44E685}"/>
              </a:ext>
            </a:extLst>
          </p:cNvPr>
          <p:cNvSpPr txBox="1"/>
          <p:nvPr/>
        </p:nvSpPr>
        <p:spPr>
          <a:xfrm>
            <a:off x="6989072" y="2017515"/>
            <a:ext cx="4219319" cy="2687915"/>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r>
              <a:rPr lang="es" sz="1400">
                <a:solidFill>
                  <a:schemeClr val="accent5"/>
                </a:solidFill>
                <a:latin typeface="Segoe UI" panose="020B0502040204020203" pitchFamily="34" charset="0"/>
                <a:ea typeface="Source Sans Pro" panose="020B0503030403020204" pitchFamily="34" charset="0"/>
                <a:cs typeface="Segoe UI" panose="020B0502040204020203" pitchFamily="34" charset="0"/>
              </a:rPr>
              <a:t>Los administradores e instaladores pueden usar la función Reemplazar baliza para reemplazar una baliza faltante o muerta:</a:t>
            </a:r>
            <a:br>
              <a:rPr lang="en-US" sz="1400">
                <a:solidFill>
                  <a:schemeClr val="accent5"/>
                </a:solidFill>
                <a:latin typeface="Segoe UI" panose="020B0502040204020203" pitchFamily="34" charset="0"/>
                <a:ea typeface="Source Sans Pro" panose="020B0503030403020204" pitchFamily="34" charset="0"/>
                <a:cs typeface="Segoe UI" panose="020B0502040204020203" pitchFamily="34" charset="0"/>
              </a:rPr>
            </a:br>
            <a:br>
              <a:rPr lang="en-US" sz="1400">
                <a:solidFill>
                  <a:schemeClr val="accent5"/>
                </a:solidFill>
                <a:latin typeface="Segoe UI" panose="020B0502040204020203" pitchFamily="34" charset="0"/>
                <a:ea typeface="Source Sans Pro" panose="020B0503030403020204" pitchFamily="34" charset="0"/>
                <a:cs typeface="Segoe UI" panose="020B0502040204020203" pitchFamily="34" charset="0"/>
              </a:rPr>
            </a:br>
            <a:endParaRPr lang="en-US" sz="1400">
              <a:solidFill>
                <a:schemeClr val="accent5"/>
              </a:solidFill>
              <a:latin typeface="Segoe UI" panose="020B0502040204020203" pitchFamily="34" charset="0"/>
              <a:ea typeface="Source Sans Pro" panose="020B0503030403020204" pitchFamily="34" charset="0"/>
              <a:cs typeface="Segoe UI" panose="020B0502040204020203" pitchFamily="34" charset="0"/>
            </a:endParaRPr>
          </a:p>
          <a:p>
            <a:pPr marL="285750" indent="-285750" algn="l">
              <a:buFont typeface="Arial" panose="020B0604020202020204" pitchFamily="34" charset="0"/>
              <a:buChar char="•"/>
            </a:pPr>
            <a:r>
              <a:rPr lang="es" sz="1400">
                <a:solidFill>
                  <a:schemeClr val="accent5"/>
                </a:solidFill>
                <a:latin typeface="Segoe UI" panose="020B0502040204020203" pitchFamily="34" charset="0"/>
                <a:ea typeface="Source Sans Pro" panose="020B0503030403020204" pitchFamily="34" charset="0"/>
                <a:cs typeface="Segoe UI" panose="020B0502040204020203" pitchFamily="34" charset="0"/>
              </a:rPr>
              <a:t>Seleccione la baliza de la lista</a:t>
            </a:r>
          </a:p>
          <a:p>
            <a:pPr marL="285750" indent="-285750" algn="l">
              <a:buFont typeface="Arial" panose="020B0604020202020204" pitchFamily="34" charset="0"/>
              <a:buChar char="•"/>
            </a:pPr>
            <a:r>
              <a:rPr lang="es" sz="1400">
                <a:solidFill>
                  <a:schemeClr val="accent5"/>
                </a:solidFill>
                <a:latin typeface="Segoe UI" panose="020B0502040204020203" pitchFamily="34" charset="0"/>
                <a:ea typeface="Source Sans Pro" panose="020B0503030403020204" pitchFamily="34" charset="0"/>
                <a:cs typeface="Segoe UI" panose="020B0502040204020203" pitchFamily="34" charset="0"/>
              </a:rPr>
              <a:t>Toque Reemplazar </a:t>
            </a:r>
            <a:r>
              <a:rPr lang="es" sz="1400" b="1">
                <a:solidFill>
                  <a:schemeClr val="accent5"/>
                </a:solidFill>
                <a:latin typeface="Segoe UI" panose="020B0502040204020203" pitchFamily="34" charset="0"/>
                <a:ea typeface="Source Sans Pro" panose="020B0503030403020204" pitchFamily="34" charset="0"/>
                <a:cs typeface="Segoe UI" panose="020B0502040204020203" pitchFamily="34" charset="0"/>
              </a:rPr>
              <a:t>baliza</a:t>
            </a:r>
          </a:p>
          <a:p>
            <a:pPr marL="285750" indent="-285750" algn="l">
              <a:buFont typeface="Arial" panose="020B0604020202020204" pitchFamily="34" charset="0"/>
              <a:buChar char="•"/>
            </a:pPr>
            <a:r>
              <a:rPr lang="es" sz="1400">
                <a:solidFill>
                  <a:schemeClr val="accent5"/>
                </a:solidFill>
                <a:latin typeface="Segoe UI" panose="020B0502040204020203" pitchFamily="34" charset="0"/>
                <a:ea typeface="Source Sans Pro" panose="020B0503030403020204" pitchFamily="34" charset="0"/>
                <a:cs typeface="Segoe UI" panose="020B0502040204020203" pitchFamily="34" charset="0"/>
              </a:rPr>
              <a:t>Sostenga su nueva baliza junto al dispositivo inteligente; La baliza más cercana a su dispositivo aparece en la parte superior de la lista</a:t>
            </a:r>
          </a:p>
          <a:p>
            <a:pPr marL="285750" indent="-285750" algn="l">
              <a:buFont typeface="Arial" panose="020B0604020202020204" pitchFamily="34" charset="0"/>
              <a:buChar char="•"/>
            </a:pPr>
            <a:r>
              <a:rPr lang="es" sz="1400">
                <a:solidFill>
                  <a:schemeClr val="accent5"/>
                </a:solidFill>
                <a:latin typeface="Segoe UI" panose="020B0502040204020203" pitchFamily="34" charset="0"/>
                <a:ea typeface="Source Sans Pro" panose="020B0503030403020204" pitchFamily="34" charset="0"/>
                <a:cs typeface="Segoe UI" panose="020B0502040204020203" pitchFamily="34" charset="0"/>
              </a:rPr>
              <a:t>Toque la baliza de reemplazo de la lista</a:t>
            </a:r>
          </a:p>
          <a:p>
            <a:pPr marL="285750" indent="-285750" algn="l">
              <a:buFont typeface="Arial" panose="020B0604020202020204" pitchFamily="34" charset="0"/>
              <a:buChar char="•"/>
            </a:pPr>
            <a:r>
              <a:rPr lang="es" sz="1400">
                <a:solidFill>
                  <a:schemeClr val="accent5"/>
                </a:solidFill>
                <a:latin typeface="Segoe UI" panose="020B0502040204020203" pitchFamily="34" charset="0"/>
                <a:ea typeface="Source Sans Pro" panose="020B0503030403020204" pitchFamily="34" charset="0"/>
                <a:cs typeface="Segoe UI" panose="020B0502040204020203" pitchFamily="34" charset="0"/>
              </a:rPr>
              <a:t>Confirme tocando </a:t>
            </a:r>
            <a:r>
              <a:rPr lang="es" sz="1400" b="1">
                <a:solidFill>
                  <a:schemeClr val="accent5"/>
                </a:solidFill>
                <a:latin typeface="Segoe UI" panose="020B0502040204020203" pitchFamily="34" charset="0"/>
                <a:ea typeface="Source Sans Pro" panose="020B0503030403020204" pitchFamily="34" charset="0"/>
                <a:cs typeface="Segoe UI" panose="020B0502040204020203" pitchFamily="34" charset="0"/>
              </a:rPr>
              <a:t>Reemplazar</a:t>
            </a:r>
          </a:p>
          <a:p>
            <a:pPr marL="285750" indent="-285750" algn="l">
              <a:buFont typeface="Arial" panose="020B0604020202020204" pitchFamily="34" charset="0"/>
              <a:buChar char="•"/>
            </a:pPr>
            <a:endParaRPr lang="en-US" sz="1400">
              <a:solidFill>
                <a:schemeClr val="accent5"/>
              </a:solidFill>
              <a:latin typeface="Segoe UI" panose="020B0502040204020203" pitchFamily="34" charset="0"/>
              <a:ea typeface="Source Sans Pro" panose="020B0503030403020204" pitchFamily="34" charset="0"/>
              <a:cs typeface="Segoe UI" panose="020B0502040204020203" pitchFamily="34" charset="0"/>
            </a:endParaRPr>
          </a:p>
        </p:txBody>
      </p:sp>
    </p:spTree>
    <p:extLst>
      <p:ext uri="{BB962C8B-B14F-4D97-AF65-F5344CB8AC3E}">
        <p14:creationId xmlns:p14="http://schemas.microsoft.com/office/powerpoint/2010/main" val="1346803549"/>
      </p:ext>
    </p:extLst>
  </p:cSld>
  <p:clrMapOvr>
    <a:masterClrMapping/>
  </p:clrMapOvr>
  <p:transition spd="med" advClick="0" advTm="4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D535AA-895E-1B43-8FD0-0B785FEEA023}"/>
              </a:ext>
            </a:extLst>
          </p:cNvPr>
          <p:cNvSpPr>
            <a:spLocks noGrp="1"/>
          </p:cNvSpPr>
          <p:nvPr>
            <p:ph type="title"/>
          </p:nvPr>
        </p:nvSpPr>
        <p:spPr>
          <a:xfrm>
            <a:off x="4721615" y="189879"/>
            <a:ext cx="2748770" cy="518403"/>
          </a:xfr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s" sz="3200">
                <a:solidFill>
                  <a:schemeClr val="bg1"/>
                </a:solidFill>
                <a:latin typeface="Source Sans Pro" panose="020B0503030403020204" pitchFamily="34" charset="0"/>
                <a:ea typeface="Source Sans Pro" panose="020B0503030403020204" pitchFamily="34" charset="0"/>
              </a:rPr>
              <a:t>¡Contáctenos!</a:t>
            </a:r>
          </a:p>
        </p:txBody>
      </p:sp>
      <p:sp>
        <p:nvSpPr>
          <p:cNvPr id="3" name="TextBox 2">
            <a:extLst>
              <a:ext uri="{FF2B5EF4-FFF2-40B4-BE49-F238E27FC236}">
                <a16:creationId xmlns:a16="http://schemas.microsoft.com/office/drawing/2014/main" id="{DA5B46D7-A3EF-C243-CBCD-E6D22D7EC8D9}"/>
              </a:ext>
            </a:extLst>
          </p:cNvPr>
          <p:cNvSpPr txBox="1"/>
          <p:nvPr/>
        </p:nvSpPr>
        <p:spPr>
          <a:xfrm>
            <a:off x="415669" y="1485900"/>
            <a:ext cx="10687696" cy="21339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r>
              <a:rPr lang="es" sz="2400" b="1" dirty="0">
                <a:solidFill>
                  <a:schemeClr val="accent5"/>
                </a:solidFill>
                <a:latin typeface="Segoe UI" panose="020B0502040204020203" pitchFamily="34" charset="0"/>
                <a:ea typeface="Source Sans Pro" panose="020B0503030403020204" pitchFamily="34" charset="0"/>
                <a:cs typeface="Segoe UI" panose="020B0502040204020203" pitchFamily="34" charset="0"/>
              </a:rPr>
              <a:t>Soporte técnico y recursos de aprendizaje:</a:t>
            </a:r>
          </a:p>
          <a:p>
            <a:pPr marL="742950" lvl="1" indent="-285750">
              <a:buFont typeface="Arial" panose="020B0604020202020204" pitchFamily="34" charset="0"/>
              <a:buChar char="•"/>
            </a:pPr>
            <a:r>
              <a:rPr lang="es" dirty="0">
                <a:solidFill>
                  <a:schemeClr val="accent5"/>
                </a:solidFill>
                <a:latin typeface="Segoe UI" panose="020B0502040204020203" pitchFamily="34" charset="0"/>
                <a:ea typeface="Source Sans Pro" panose="020B0503030403020204" pitchFamily="34" charset="0"/>
                <a:cs typeface="Segoe UI" panose="020B0502040204020203" pitchFamily="34" charset="0"/>
              </a:rPr>
              <a:t>Visite nuestra base de conocimientos de autoayuda: </a:t>
            </a:r>
            <a:r>
              <a:rPr lang="es" b="1" dirty="0">
                <a:solidFill>
                  <a:schemeClr val="accent5"/>
                </a:solidFill>
                <a:latin typeface="Segoe UI" panose="020B0502040204020203" pitchFamily="34" charset="0"/>
                <a:ea typeface="Source Sans Pro" panose="020B0503030403020204" pitchFamily="34" charset="0"/>
                <a:cs typeface="Segoe UI" panose="020B0502040204020203" pitchFamily="34" charset="0"/>
                <a:hlinkClick r:id="rId3"/>
              </a:rPr>
              <a:t>Base de conocimientos de React Mobile</a:t>
            </a:r>
            <a:endParaRPr lang="en-US" b="1" dirty="0">
              <a:solidFill>
                <a:schemeClr val="accent5"/>
              </a:solidFill>
              <a:latin typeface="Segoe UI" panose="020B0502040204020203" pitchFamily="34" charset="0"/>
              <a:ea typeface="Source Sans Pro" panose="020B0503030403020204" pitchFamily="34" charset="0"/>
              <a:cs typeface="Segoe UI" panose="020B0502040204020203" pitchFamily="34" charset="0"/>
            </a:endParaRPr>
          </a:p>
          <a:p>
            <a:pPr marL="742950" lvl="1" indent="-285750">
              <a:buFont typeface="Arial" panose="020B0604020202020204" pitchFamily="34" charset="0"/>
              <a:buChar char="•"/>
            </a:pPr>
            <a:r>
              <a:rPr lang="es" dirty="0">
                <a:solidFill>
                  <a:schemeClr val="accent5"/>
                </a:solidFill>
                <a:latin typeface="Segoe UI" panose="020B0502040204020203" pitchFamily="34" charset="0"/>
                <a:ea typeface="Source Sans Pro" panose="020B0503030403020204" pitchFamily="34" charset="0"/>
                <a:cs typeface="Segoe UI" panose="020B0502040204020203" pitchFamily="34" charset="0"/>
              </a:rPr>
              <a:t>Ingrese una solicitud en nuestro portal de soporte dedicado: </a:t>
            </a:r>
            <a:r>
              <a:rPr lang="es" b="1" dirty="0">
                <a:solidFill>
                  <a:schemeClr val="accent5"/>
                </a:solidFill>
                <a:latin typeface="Segoe UI" panose="020B0502040204020203" pitchFamily="34" charset="0"/>
                <a:ea typeface="Source Sans Pro" panose="020B0503030403020204" pitchFamily="34" charset="0"/>
                <a:cs typeface="Segoe UI" panose="020B0502040204020203" pitchFamily="34" charset="0"/>
                <a:hlinkClick r:id="rId4"/>
              </a:rPr>
              <a:t>Portal de soporte móvil de React</a:t>
            </a:r>
            <a:endParaRPr lang="en-US" b="1" dirty="0">
              <a:solidFill>
                <a:schemeClr val="accent5"/>
              </a:solidFill>
              <a:latin typeface="Segoe UI" panose="020B0502040204020203" pitchFamily="34" charset="0"/>
              <a:ea typeface="Source Sans Pro" panose="020B0503030403020204" pitchFamily="34" charset="0"/>
              <a:cs typeface="Segoe UI" panose="020B0502040204020203" pitchFamily="34" charset="0"/>
            </a:endParaRPr>
          </a:p>
          <a:p>
            <a:pPr marL="742950" lvl="1" indent="-285750">
              <a:buFont typeface="Arial" panose="020B0604020202020204" pitchFamily="34" charset="0"/>
              <a:buChar char="•"/>
            </a:pPr>
            <a:r>
              <a:rPr lang="es" dirty="0">
                <a:solidFill>
                  <a:schemeClr val="accent5"/>
                </a:solidFill>
                <a:latin typeface="Segoe UI" panose="020B0502040204020203" pitchFamily="34" charset="0"/>
                <a:ea typeface="Source Sans Pro" panose="020B0503030403020204" pitchFamily="34" charset="0"/>
                <a:cs typeface="Segoe UI" panose="020B0502040204020203" pitchFamily="34" charset="0"/>
              </a:rPr>
              <a:t>Póngase en contacto con nosotros directamente: </a:t>
            </a:r>
            <a:r>
              <a:rPr lang="es" b="1" dirty="0">
                <a:solidFill>
                  <a:schemeClr val="accent5"/>
                </a:solidFill>
                <a:latin typeface="Segoe UI" panose="020B0502040204020203" pitchFamily="34" charset="0"/>
                <a:ea typeface="Source Sans Pro" panose="020B0503030403020204" pitchFamily="34" charset="0"/>
                <a:cs typeface="Segoe UI" panose="020B0502040204020203" pitchFamily="34" charset="0"/>
                <a:hlinkClick r:id="rId5"/>
              </a:rPr>
              <a:t>support@reactmobile.com</a:t>
            </a:r>
            <a:endParaRPr lang="en-US" b="1" dirty="0">
              <a:solidFill>
                <a:schemeClr val="accent5"/>
              </a:solidFill>
              <a:latin typeface="Segoe UI" panose="020B0502040204020203" pitchFamily="34" charset="0"/>
              <a:ea typeface="Source Sans Pro" panose="020B0503030403020204" pitchFamily="34" charset="0"/>
              <a:cs typeface="Segoe UI" panose="020B0502040204020203" pitchFamily="34" charset="0"/>
            </a:endParaRPr>
          </a:p>
          <a:p>
            <a:pPr marL="742950" lvl="1" indent="-285750">
              <a:buFont typeface="Arial" panose="020B0604020202020204" pitchFamily="34" charset="0"/>
              <a:buChar char="•"/>
            </a:pPr>
            <a:endParaRPr lang="en-US" b="1" dirty="0">
              <a:solidFill>
                <a:schemeClr val="accent5"/>
              </a:solidFill>
              <a:latin typeface="Segoe UI" panose="020B0502040204020203" pitchFamily="34" charset="0"/>
              <a:ea typeface="Source Sans Pro" panose="020B0503030403020204" pitchFamily="34" charset="0"/>
              <a:cs typeface="Segoe UI" panose="020B0502040204020203" pitchFamily="34" charset="0"/>
              <a:hlinkClick r:id="rId6"/>
            </a:endParaRPr>
          </a:p>
          <a:p>
            <a:pPr marL="742950" lvl="1" indent="-285750">
              <a:buFont typeface="Arial" panose="020B0604020202020204" pitchFamily="34" charset="0"/>
              <a:buChar char="•"/>
            </a:pPr>
            <a:endParaRPr lang="en-US" b="1" dirty="0">
              <a:solidFill>
                <a:schemeClr val="accent5"/>
              </a:solidFill>
              <a:latin typeface="Segoe UI" panose="020B0502040204020203" pitchFamily="34" charset="0"/>
              <a:ea typeface="Source Sans Pro" panose="020B0503030403020204" pitchFamily="34" charset="0"/>
              <a:cs typeface="Segoe UI" panose="020B0502040204020203" pitchFamily="34" charset="0"/>
              <a:hlinkClick r:id="rId6"/>
            </a:endParaRPr>
          </a:p>
          <a:p>
            <a:pPr lvl="1"/>
            <a:r>
              <a:rPr lang="es" b="1" dirty="0">
                <a:solidFill>
                  <a:schemeClr val="accent5"/>
                </a:solidFill>
                <a:latin typeface="Segoe UI" panose="020B0502040204020203" pitchFamily="34" charset="0"/>
                <a:ea typeface="Source Sans Pro" panose="020B0503030403020204" pitchFamily="34" charset="0"/>
                <a:cs typeface="Segoe UI" panose="020B0502040204020203" pitchFamily="34" charset="0"/>
                <a:hlinkClick r:id="rId6"/>
              </a:rPr>
              <a:t>https://www.reactmobile.com/</a:t>
            </a:r>
            <a:endParaRPr lang="en-US" b="1" dirty="0">
              <a:solidFill>
                <a:schemeClr val="accent5"/>
              </a:solidFill>
              <a:latin typeface="Segoe UI" panose="020B0502040204020203" pitchFamily="34" charset="0"/>
              <a:ea typeface="Source Sans Pro" panose="020B0503030403020204" pitchFamily="34" charset="0"/>
              <a:cs typeface="Segoe UI" panose="020B0502040204020203" pitchFamily="34" charset="0"/>
            </a:endParaRPr>
          </a:p>
        </p:txBody>
      </p:sp>
      <p:pic>
        <p:nvPicPr>
          <p:cNvPr id="9" name="Picture 8">
            <a:extLst>
              <a:ext uri="{FF2B5EF4-FFF2-40B4-BE49-F238E27FC236}">
                <a16:creationId xmlns:a16="http://schemas.microsoft.com/office/drawing/2014/main" id="{FBC11825-76B5-46B2-93A0-13E3901216B3}"/>
              </a:ext>
            </a:extLst>
          </p:cNvPr>
          <p:cNvPicPr>
            <a:picLocks noChangeAspect="1"/>
          </p:cNvPicPr>
          <p:nvPr/>
        </p:nvPicPr>
        <p:blipFill>
          <a:blip r:embed="rId7"/>
          <a:stretch>
            <a:fillRect/>
          </a:stretch>
        </p:blipFill>
        <p:spPr>
          <a:xfrm>
            <a:off x="587119" y="3561422"/>
            <a:ext cx="5433237" cy="2562265"/>
          </a:xfrm>
          <a:prstGeom prst="rect">
            <a:avLst/>
          </a:prstGeom>
        </p:spPr>
      </p:pic>
      <p:pic>
        <p:nvPicPr>
          <p:cNvPr id="11" name="Picture 10">
            <a:extLst>
              <a:ext uri="{FF2B5EF4-FFF2-40B4-BE49-F238E27FC236}">
                <a16:creationId xmlns:a16="http://schemas.microsoft.com/office/drawing/2014/main" id="{5DD69F7C-8B1F-C1B7-3E5F-991C1F27CDEC}"/>
              </a:ext>
            </a:extLst>
          </p:cNvPr>
          <p:cNvPicPr>
            <a:picLocks noChangeAspect="1"/>
          </p:cNvPicPr>
          <p:nvPr/>
        </p:nvPicPr>
        <p:blipFill>
          <a:blip r:embed="rId8"/>
          <a:stretch>
            <a:fillRect/>
          </a:stretch>
        </p:blipFill>
        <p:spPr>
          <a:xfrm>
            <a:off x="7080438" y="2540358"/>
            <a:ext cx="3873311" cy="4127763"/>
          </a:xfrm>
          <a:prstGeom prst="rect">
            <a:avLst/>
          </a:prstGeom>
        </p:spPr>
      </p:pic>
    </p:spTree>
    <p:extLst>
      <p:ext uri="{BB962C8B-B14F-4D97-AF65-F5344CB8AC3E}">
        <p14:creationId xmlns:p14="http://schemas.microsoft.com/office/powerpoint/2010/main" val="2565443537"/>
      </p:ext>
    </p:extLst>
  </p:cSld>
  <p:clrMapOvr>
    <a:masterClrMapping/>
  </p:clrMapOvr>
  <p:transition spd="med" advClick="0" advTm="4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00386" y="4133577"/>
            <a:ext cx="2133001" cy="1180979"/>
          </a:xfrm>
          <a:prstGeom prst="rect">
            <a:avLst/>
          </a:prstGeom>
        </p:spPr>
        <p:txBody>
          <a:bodyPr vert="horz" wrap="square" lIns="0" tIns="72278" rIns="0" bIns="0" rtlCol="0" anchor="t">
            <a:spAutoFit/>
          </a:bodyPr>
          <a:lstStyle/>
          <a:p>
            <a:pPr marL="12065" algn="ctr">
              <a:spcBef>
                <a:spcPts val="569"/>
              </a:spcBef>
            </a:pPr>
            <a:r>
              <a:rPr lang="es" sz="900" err="1">
                <a:solidFill>
                  <a:srgbClr val="1D1C1D"/>
                </a:solidFill>
                <a:latin typeface="Segoe UI"/>
                <a:ea typeface="+mn-lt"/>
                <a:cs typeface="Segoe UI"/>
              </a:rPr>
              <a:t>Botón de pánico LoRa</a:t>
            </a:r>
            <a:br>
              <a:rPr lang="en-US" sz="900">
                <a:solidFill>
                  <a:srgbClr val="1D1C1D"/>
                </a:solidFill>
                <a:latin typeface="Segoe UI"/>
                <a:ea typeface="+mn-lt"/>
                <a:cs typeface="Segoe UI"/>
              </a:rPr>
            </a:br>
            <a:r>
              <a:rPr lang="es" sz="900">
                <a:solidFill>
                  <a:srgbClr val="1D1C1D"/>
                </a:solidFill>
                <a:latin typeface="Segoe UI"/>
                <a:ea typeface="+mn-lt"/>
                <a:cs typeface="Segoe UI"/>
              </a:rPr>
              <a:t> Alimentado por batería, recargable. Utiliza el chip NORDIC NRF52840 junto con el módulo LORAWAN de Semtech.</a:t>
            </a:r>
            <a:br>
              <a:rPr lang="en-US" sz="900">
                <a:solidFill>
                  <a:srgbClr val="1D1C1D"/>
                </a:solidFill>
                <a:latin typeface="Segoe UI"/>
                <a:ea typeface="+mn-lt"/>
                <a:cs typeface="Segoe UI"/>
              </a:rPr>
            </a:br>
            <a:r>
              <a:rPr lang="es" sz="900">
                <a:solidFill>
                  <a:srgbClr val="1D1C1D"/>
                </a:solidFill>
                <a:latin typeface="Segoe UI"/>
                <a:ea typeface="+mn-lt"/>
                <a:cs typeface="Segoe UI"/>
              </a:rPr>
              <a:t> Pantalla TFT de 1.54 pulgadas con resolución de 240x240.</a:t>
            </a:r>
            <a:br>
              <a:rPr lang="en-US" sz="900">
                <a:solidFill>
                  <a:srgbClr val="1D1C1D"/>
                </a:solidFill>
                <a:latin typeface="Segoe UI"/>
                <a:ea typeface="+mn-lt"/>
                <a:cs typeface="Segoe UI"/>
              </a:rPr>
            </a:br>
            <a:r>
              <a:rPr lang="es" sz="900">
                <a:solidFill>
                  <a:srgbClr val="1D1C1D"/>
                </a:solidFill>
                <a:latin typeface="Segoe UI"/>
                <a:ea typeface="+mn-lt"/>
                <a:cs typeface="Segoe UI"/>
              </a:rPr>
              <a:t> Almacenamiento FLASH de 1MB. Pesa solo 40 g (sin correa)</a:t>
            </a:r>
            <a:endParaRPr lang="en-US"/>
          </a:p>
        </p:txBody>
      </p:sp>
      <p:sp>
        <p:nvSpPr>
          <p:cNvPr id="3" name="object 3"/>
          <p:cNvSpPr txBox="1"/>
          <p:nvPr/>
        </p:nvSpPr>
        <p:spPr>
          <a:xfrm>
            <a:off x="7032561" y="4187676"/>
            <a:ext cx="2511516" cy="1239140"/>
          </a:xfrm>
          <a:prstGeom prst="rect">
            <a:avLst/>
          </a:prstGeom>
        </p:spPr>
        <p:txBody>
          <a:bodyPr vert="horz" wrap="square" lIns="0" tIns="68916" rIns="0" bIns="0" rtlCol="0" anchor="t">
            <a:spAutoFit/>
          </a:bodyPr>
          <a:lstStyle/>
          <a:p>
            <a:pPr marL="23495" algn="ctr">
              <a:spcBef>
                <a:spcPts val="543"/>
              </a:spcBef>
              <a:defRPr/>
            </a:pPr>
            <a:r>
              <a:rPr kumimoji="0" lang="es" sz="1200" b="1" i="0" u="none" strike="noStrike" kern="1200" cap="none" spc="-9" normalizeH="0" baseline="0" noProof="0">
                <a:ln>
                  <a:noFill/>
                </a:ln>
                <a:solidFill>
                  <a:srgbClr val="333C4E"/>
                </a:solidFill>
                <a:effectLst/>
                <a:uLnTx/>
                <a:uFillTx/>
                <a:latin typeface="Segoe UI"/>
                <a:cs typeface="Segoe UI"/>
              </a:rPr>
              <a:t>Portal del Cliente</a:t>
            </a:r>
            <a:endParaRPr lang="en-US" sz="1200" b="0" i="0" u="none" strike="noStrike" kern="1200" cap="none" spc="0" normalizeH="0" baseline="0" noProof="0" err="1">
              <a:ln>
                <a:noFill/>
              </a:ln>
              <a:solidFill>
                <a:srgbClr val="333C4E"/>
              </a:solidFill>
              <a:effectLst/>
              <a:uLnTx/>
              <a:uFillTx/>
              <a:latin typeface="Segoe UI"/>
              <a:cs typeface="Segoe UI"/>
            </a:endParaRPr>
          </a:p>
          <a:p>
            <a:pPr marL="32385" algn="ctr">
              <a:spcBef>
                <a:spcPts val="339"/>
              </a:spcBef>
              <a:defRPr/>
            </a:pPr>
            <a:r>
              <a:rPr lang="es" sz="900" b="1" spc="-9">
                <a:solidFill>
                  <a:srgbClr val="30BCB0"/>
                </a:solidFill>
                <a:latin typeface="Segoe UI"/>
                <a:cs typeface="Segoe UI"/>
              </a:rPr>
              <a:t>Plataforma web</a:t>
            </a:r>
            <a:endParaRPr lang="en-US" sz="900" b="1" i="0" u="none" strike="noStrike" kern="1200" cap="none" spc="-9" normalizeH="0" baseline="0" noProof="0">
              <a:ln>
                <a:noFill/>
              </a:ln>
              <a:solidFill>
                <a:srgbClr val="30BCB0"/>
              </a:solidFill>
              <a:effectLst/>
              <a:uLnTx/>
              <a:uFillTx/>
              <a:latin typeface="Segoe UI" panose="020B0502040204020203" pitchFamily="34" charset="0"/>
              <a:cs typeface="Segoe UI" panose="020B0502040204020203" pitchFamily="34" charset="0"/>
            </a:endParaRPr>
          </a:p>
          <a:p>
            <a:pPr algn="ctr">
              <a:defRPr/>
            </a:pPr>
            <a:r>
              <a:rPr lang="es" sz="1050" err="1">
                <a:solidFill>
                  <a:srgbClr val="000000"/>
                </a:solidFill>
                <a:ea typeface="+mn-lt"/>
                <a:cs typeface="+mn-lt"/>
              </a:rPr>
              <a:t>Inicie sesión desde cualquier navegador web para gestionar alertas, dispositivos y beacons:</a:t>
            </a: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50" b="1" i="0" u="sng" strike="noStrike" kern="1200" cap="none" spc="0" normalizeH="0" baseline="0" noProof="0">
                <a:ln>
                  <a:noFill/>
                </a:ln>
                <a:solidFill>
                  <a:srgbClr val="333C4E"/>
                </a:solidFill>
                <a:effectLst/>
                <a:uLnTx/>
                <a:uFillTx/>
                <a:latin typeface="Segoe UI" panose="020B0502040204020203" pitchFamily="34" charset="0"/>
                <a:cs typeface="Segoe UI" panose="020B0502040204020203" pitchFamily="34" charset="0"/>
                <a:hlinkClick r:id="rId2" tooltip="https://portal.reactmobile.com/"/>
              </a:rPr>
              <a:t>https://portal.reactmobile.com/</a:t>
            </a:r>
            <a:br>
              <a:rPr kumimoji="0" lang="en-US" sz="1050" b="0" i="0" u="none" strike="noStrike" kern="1200" cap="none" spc="0" normalizeH="0" baseline="0" noProof="0">
                <a:ln>
                  <a:noFill/>
                </a:ln>
                <a:solidFill>
                  <a:srgbClr val="FFFFFF">
                    <a:lumMod val="50000"/>
                  </a:srgbClr>
                </a:solidFill>
                <a:effectLst/>
                <a:uLnTx/>
                <a:uFillTx/>
                <a:latin typeface="Segoe UI" panose="020B0502040204020203" pitchFamily="34" charset="0"/>
                <a:ea typeface="Source Sans Pro" panose="020B0503030403020204" pitchFamily="34" charset="0"/>
                <a:cs typeface="Segoe UI" panose="020B0502040204020203" pitchFamily="34" charset="0"/>
              </a:rPr>
            </a:br>
            <a:endParaRPr kumimoji="0" lang="en-US" sz="1050" b="0" i="0" u="none" strike="noStrike" kern="1200" cap="none" spc="0" normalizeH="0" baseline="0" noProof="0">
              <a:ln>
                <a:noFill/>
              </a:ln>
              <a:solidFill>
                <a:srgbClr val="FFFFFF">
                  <a:lumMod val="50000"/>
                </a:srgbClr>
              </a:solidFill>
              <a:effectLst/>
              <a:uLnTx/>
              <a:uFillTx/>
              <a:latin typeface="Segoe UI" panose="020B0502040204020203" pitchFamily="34" charset="0"/>
              <a:ea typeface="Source Sans Pro" panose="020B0503030403020204" pitchFamily="34" charset="0"/>
              <a:cs typeface="Segoe UI" panose="020B0502040204020203" pitchFamily="34" charset="0"/>
            </a:endParaRPr>
          </a:p>
        </p:txBody>
      </p:sp>
      <p:sp>
        <p:nvSpPr>
          <p:cNvPr id="5" name="object 5"/>
          <p:cNvSpPr txBox="1"/>
          <p:nvPr/>
        </p:nvSpPr>
        <p:spPr>
          <a:xfrm>
            <a:off x="366830" y="4147169"/>
            <a:ext cx="1579011" cy="2158396"/>
          </a:xfrm>
          <a:prstGeom prst="rect">
            <a:avLst/>
          </a:prstGeom>
        </p:spPr>
        <p:txBody>
          <a:bodyPr vert="horz" wrap="square" lIns="0" tIns="80122" rIns="0" bIns="0" rtlCol="0" anchor="t">
            <a:spAutoFit/>
          </a:bodyPr>
          <a:lstStyle/>
          <a:p>
            <a:pPr algn="ctr">
              <a:defRPr/>
            </a:pPr>
            <a:r>
              <a:rPr lang="es" sz="1200" b="1" err="1">
                <a:solidFill>
                  <a:srgbClr val="333C4E"/>
                </a:solidFill>
                <a:ea typeface="+mn-lt"/>
                <a:cs typeface="+mn-lt"/>
              </a:rPr>
              <a:t>Dispositivo inteligente con la aplicación de respuesta móvil React Mobile para</a:t>
            </a:r>
            <a:endParaRPr lang="en-US" sz="900">
              <a:solidFill>
                <a:srgbClr val="30BCB0"/>
              </a:solidFill>
              <a:latin typeface="Segoe UI"/>
              <a:ea typeface="Source Sans Pro"/>
              <a:cs typeface="Segoe UI"/>
            </a:endParaRPr>
          </a:p>
          <a:p>
            <a:pPr algn="ctr">
              <a:defRPr/>
            </a:pPr>
            <a:r>
              <a:rPr lang="es" sz="1200" b="1">
                <a:solidFill>
                  <a:srgbClr val="333C4E"/>
                </a:solidFill>
                <a:latin typeface="Segoe UI"/>
                <a:ea typeface="Source Sans Pro"/>
                <a:cs typeface="Segoe UI"/>
              </a:rPr>
              <a:t> </a:t>
            </a:r>
            <a:r>
              <a:rPr kumimoji="0" lang="es" sz="900" b="1" i="0" u="none" strike="noStrike" kern="1200" cap="none" normalizeH="0" baseline="0" noProof="0">
                <a:ln>
                  <a:noFill/>
                </a:ln>
                <a:solidFill>
                  <a:srgbClr val="30BCB0"/>
                </a:solidFill>
                <a:effectLst/>
                <a:uLnTx/>
                <a:uFillTx/>
                <a:latin typeface="Segoe UI"/>
                <a:ea typeface="+mn-lt"/>
                <a:cs typeface="Segoe UI"/>
              </a:rPr>
              <a:t>Android o IOS</a:t>
            </a:r>
            <a:endParaRPr lang="en-US" sz="900">
              <a:solidFill>
                <a:srgbClr val="30BCB0"/>
              </a:solidFill>
              <a:latin typeface="Segoe UI"/>
              <a:cs typeface="Segoe UI"/>
            </a:endParaRPr>
          </a:p>
          <a:p>
            <a:pPr algn="ctr">
              <a:defRPr/>
            </a:pPr>
            <a:r>
              <a:rPr lang="es" sz="1050" b="1" err="1">
                <a:solidFill>
                  <a:srgbClr val="000000"/>
                </a:solidFill>
                <a:ea typeface="+mn-lt"/>
                <a:cs typeface="+mn-lt"/>
              </a:rPr>
              <a:t>Descargable a través de Google Play o la App Store de iOS.</a:t>
            </a:r>
            <a:endParaRPr lang="en-US"/>
          </a:p>
          <a:p>
            <a:pPr algn="ctr">
              <a:defRPr/>
            </a:pPr>
            <a:r>
              <a:rPr lang="es" sz="1050" b="1">
                <a:solidFill>
                  <a:srgbClr val="000000"/>
                </a:solidFill>
                <a:ea typeface="+mn-lt"/>
                <a:cs typeface="+mn-lt"/>
              </a:rPr>
              <a:t>Busque "React Mobile Hospitality</a:t>
            </a:r>
            <a:endParaRPr lang="en-US" b="1">
              <a:ea typeface="+mn-lt"/>
              <a:cs typeface="+mn-lt"/>
            </a:endParaRPr>
          </a:p>
          <a:p>
            <a:pPr algn="ctr">
              <a:defRPr/>
            </a:pPr>
            <a:endParaRPr lang="en-US" sz="1050">
              <a:solidFill>
                <a:srgbClr val="000000"/>
              </a:solidFill>
              <a:latin typeface="Segoe UI"/>
              <a:ea typeface="Source Sans Pro"/>
              <a:cs typeface="Segoe UI"/>
            </a:endParaRPr>
          </a:p>
        </p:txBody>
      </p:sp>
      <p:grpSp>
        <p:nvGrpSpPr>
          <p:cNvPr id="7" name="object 7"/>
          <p:cNvGrpSpPr/>
          <p:nvPr/>
        </p:nvGrpSpPr>
        <p:grpSpPr>
          <a:xfrm>
            <a:off x="6658691" y="1585680"/>
            <a:ext cx="3263404" cy="2543704"/>
            <a:chOff x="5055761" y="2999485"/>
            <a:chExt cx="2167255" cy="1537335"/>
          </a:xfrm>
        </p:grpSpPr>
        <p:sp>
          <p:nvSpPr>
            <p:cNvPr id="8" name="object 8"/>
            <p:cNvSpPr/>
            <p:nvPr/>
          </p:nvSpPr>
          <p:spPr>
            <a:xfrm>
              <a:off x="5495391" y="3911637"/>
              <a:ext cx="1285240" cy="509270"/>
            </a:xfrm>
            <a:custGeom>
              <a:avLst/>
              <a:gdLst/>
              <a:ahLst/>
              <a:cxnLst/>
              <a:rect l="l" t="t" r="r" b="b"/>
              <a:pathLst>
                <a:path w="1285240" h="509270">
                  <a:moveTo>
                    <a:pt x="20396" y="353453"/>
                  </a:moveTo>
                  <a:lnTo>
                    <a:pt x="0" y="359054"/>
                  </a:lnTo>
                  <a:lnTo>
                    <a:pt x="50" y="360514"/>
                  </a:lnTo>
                  <a:lnTo>
                    <a:pt x="50" y="502183"/>
                  </a:lnTo>
                  <a:lnTo>
                    <a:pt x="20396" y="509193"/>
                  </a:lnTo>
                  <a:lnTo>
                    <a:pt x="20396" y="353453"/>
                  </a:lnTo>
                  <a:close/>
                </a:path>
                <a:path w="1285240" h="509270">
                  <a:moveTo>
                    <a:pt x="20396" y="156362"/>
                  </a:moveTo>
                  <a:lnTo>
                    <a:pt x="50" y="161785"/>
                  </a:lnTo>
                  <a:lnTo>
                    <a:pt x="50" y="163334"/>
                  </a:lnTo>
                  <a:lnTo>
                    <a:pt x="50" y="304952"/>
                  </a:lnTo>
                  <a:lnTo>
                    <a:pt x="50" y="306527"/>
                  </a:lnTo>
                  <a:lnTo>
                    <a:pt x="609" y="307911"/>
                  </a:lnTo>
                  <a:lnTo>
                    <a:pt x="1320" y="309562"/>
                  </a:lnTo>
                  <a:lnTo>
                    <a:pt x="2870" y="310921"/>
                  </a:lnTo>
                  <a:lnTo>
                    <a:pt x="6642" y="312000"/>
                  </a:lnTo>
                  <a:lnTo>
                    <a:pt x="20396" y="311962"/>
                  </a:lnTo>
                  <a:lnTo>
                    <a:pt x="20396" y="156362"/>
                  </a:lnTo>
                  <a:close/>
                </a:path>
                <a:path w="1285240" h="509270">
                  <a:moveTo>
                    <a:pt x="20396" y="0"/>
                  </a:moveTo>
                  <a:lnTo>
                    <a:pt x="50" y="5473"/>
                  </a:lnTo>
                  <a:lnTo>
                    <a:pt x="50" y="7061"/>
                  </a:lnTo>
                  <a:lnTo>
                    <a:pt x="50" y="74129"/>
                  </a:lnTo>
                  <a:lnTo>
                    <a:pt x="50" y="75717"/>
                  </a:lnTo>
                  <a:lnTo>
                    <a:pt x="609" y="77089"/>
                  </a:lnTo>
                  <a:lnTo>
                    <a:pt x="20396" y="81140"/>
                  </a:lnTo>
                  <a:lnTo>
                    <a:pt x="20396" y="0"/>
                  </a:lnTo>
                  <a:close/>
                </a:path>
                <a:path w="1285240" h="509270">
                  <a:moveTo>
                    <a:pt x="1284681" y="217525"/>
                  </a:moveTo>
                  <a:lnTo>
                    <a:pt x="1283360" y="214325"/>
                  </a:lnTo>
                  <a:lnTo>
                    <a:pt x="1281760" y="213004"/>
                  </a:lnTo>
                  <a:lnTo>
                    <a:pt x="1278001" y="211924"/>
                  </a:lnTo>
                  <a:lnTo>
                    <a:pt x="1263726" y="211924"/>
                  </a:lnTo>
                  <a:lnTo>
                    <a:pt x="1263726" y="454939"/>
                  </a:lnTo>
                  <a:lnTo>
                    <a:pt x="1278001" y="454939"/>
                  </a:lnTo>
                  <a:lnTo>
                    <a:pt x="1281760" y="453859"/>
                  </a:lnTo>
                  <a:lnTo>
                    <a:pt x="1283360" y="452539"/>
                  </a:lnTo>
                  <a:lnTo>
                    <a:pt x="1284681" y="449338"/>
                  </a:lnTo>
                  <a:lnTo>
                    <a:pt x="1284681" y="217525"/>
                  </a:lnTo>
                  <a:close/>
                </a:path>
              </a:pathLst>
            </a:custGeom>
            <a:solidFill>
              <a:srgbClr val="919191"/>
            </a:solidFill>
          </p:spPr>
          <p:txBody>
            <a:bodyPr wrap="square" lIns="0" tIns="0" rIns="0" bIns="0" rtlCol="0"/>
            <a:lstStyle/>
            <a:p>
              <a:endParaRPr sz="1588"/>
            </a:p>
          </p:txBody>
        </p:sp>
        <p:sp>
          <p:nvSpPr>
            <p:cNvPr id="9" name="object 9"/>
            <p:cNvSpPr/>
            <p:nvPr/>
          </p:nvSpPr>
          <p:spPr>
            <a:xfrm>
              <a:off x="6059462" y="3683304"/>
              <a:ext cx="228600" cy="31115"/>
            </a:xfrm>
            <a:custGeom>
              <a:avLst/>
              <a:gdLst/>
              <a:ahLst/>
              <a:cxnLst/>
              <a:rect l="l" t="t" r="r" b="b"/>
              <a:pathLst>
                <a:path w="228600" h="31114">
                  <a:moveTo>
                    <a:pt x="154292" y="10274"/>
                  </a:moveTo>
                  <a:lnTo>
                    <a:pt x="149390" y="6223"/>
                  </a:lnTo>
                  <a:lnTo>
                    <a:pt x="10883" y="6223"/>
                  </a:lnTo>
                  <a:lnTo>
                    <a:pt x="7874" y="6223"/>
                  </a:lnTo>
                  <a:lnTo>
                    <a:pt x="5232" y="7264"/>
                  </a:lnTo>
                  <a:lnTo>
                    <a:pt x="1270" y="10553"/>
                  </a:lnTo>
                  <a:lnTo>
                    <a:pt x="0" y="12776"/>
                  </a:lnTo>
                  <a:lnTo>
                    <a:pt x="0" y="20256"/>
                  </a:lnTo>
                  <a:lnTo>
                    <a:pt x="4902" y="24307"/>
                  </a:lnTo>
                  <a:lnTo>
                    <a:pt x="146431" y="24307"/>
                  </a:lnTo>
                  <a:lnTo>
                    <a:pt x="149059" y="23266"/>
                  </a:lnTo>
                  <a:lnTo>
                    <a:pt x="153022" y="19977"/>
                  </a:lnTo>
                  <a:lnTo>
                    <a:pt x="154292" y="17754"/>
                  </a:lnTo>
                  <a:lnTo>
                    <a:pt x="154292" y="10274"/>
                  </a:lnTo>
                  <a:close/>
                </a:path>
                <a:path w="228600" h="31114">
                  <a:moveTo>
                    <a:pt x="228320" y="6832"/>
                  </a:moveTo>
                  <a:lnTo>
                    <a:pt x="220218" y="0"/>
                  </a:lnTo>
                  <a:lnTo>
                    <a:pt x="200253" y="0"/>
                  </a:lnTo>
                  <a:lnTo>
                    <a:pt x="192151" y="6832"/>
                  </a:lnTo>
                  <a:lnTo>
                    <a:pt x="192151" y="15265"/>
                  </a:lnTo>
                  <a:lnTo>
                    <a:pt x="192151" y="23698"/>
                  </a:lnTo>
                  <a:lnTo>
                    <a:pt x="200253" y="30518"/>
                  </a:lnTo>
                  <a:lnTo>
                    <a:pt x="220218" y="30518"/>
                  </a:lnTo>
                  <a:lnTo>
                    <a:pt x="228320" y="23698"/>
                  </a:lnTo>
                  <a:lnTo>
                    <a:pt x="228320" y="6832"/>
                  </a:lnTo>
                  <a:close/>
                </a:path>
              </a:pathLst>
            </a:custGeom>
            <a:solidFill>
              <a:srgbClr val="414041"/>
            </a:solidFill>
          </p:spPr>
          <p:txBody>
            <a:bodyPr wrap="square" lIns="0" tIns="0" rIns="0" bIns="0" rtlCol="0"/>
            <a:lstStyle/>
            <a:p>
              <a:endParaRPr sz="1588"/>
            </a:p>
          </p:txBody>
        </p:sp>
        <p:pic>
          <p:nvPicPr>
            <p:cNvPr id="10" name="object 10"/>
            <p:cNvPicPr/>
            <p:nvPr/>
          </p:nvPicPr>
          <p:blipFill>
            <a:blip r:embed="rId3" cstate="print"/>
            <a:stretch>
              <a:fillRect/>
            </a:stretch>
          </p:blipFill>
          <p:spPr>
            <a:xfrm>
              <a:off x="5055761" y="2999485"/>
              <a:ext cx="2166778" cy="1537195"/>
            </a:xfrm>
            <a:prstGeom prst="rect">
              <a:avLst/>
            </a:prstGeom>
          </p:spPr>
        </p:pic>
      </p:grpSp>
      <p:grpSp>
        <p:nvGrpSpPr>
          <p:cNvPr id="11" name="object 11"/>
          <p:cNvGrpSpPr/>
          <p:nvPr/>
        </p:nvGrpSpPr>
        <p:grpSpPr>
          <a:xfrm>
            <a:off x="420341" y="1372889"/>
            <a:ext cx="1472253" cy="2652265"/>
            <a:chOff x="1471545" y="2561996"/>
            <a:chExt cx="1029335" cy="1858645"/>
          </a:xfrm>
        </p:grpSpPr>
        <p:sp>
          <p:nvSpPr>
            <p:cNvPr id="12" name="object 12"/>
            <p:cNvSpPr/>
            <p:nvPr/>
          </p:nvSpPr>
          <p:spPr>
            <a:xfrm>
              <a:off x="1471545" y="2561996"/>
              <a:ext cx="1029335" cy="1858645"/>
            </a:xfrm>
            <a:custGeom>
              <a:avLst/>
              <a:gdLst/>
              <a:ahLst/>
              <a:cxnLst/>
              <a:rect l="l" t="t" r="r" b="b"/>
              <a:pathLst>
                <a:path w="1029335" h="1858645">
                  <a:moveTo>
                    <a:pt x="0" y="187042"/>
                  </a:moveTo>
                  <a:lnTo>
                    <a:pt x="0" y="1670186"/>
                  </a:lnTo>
                  <a:lnTo>
                    <a:pt x="1308" y="1735107"/>
                  </a:lnTo>
                  <a:lnTo>
                    <a:pt x="10464" y="1780816"/>
                  </a:lnTo>
                  <a:lnTo>
                    <a:pt x="40713" y="1822429"/>
                  </a:lnTo>
                  <a:lnTo>
                    <a:pt x="88163" y="1848964"/>
                  </a:lnTo>
                  <a:lnTo>
                    <a:pt x="140196" y="1856999"/>
                  </a:lnTo>
                  <a:lnTo>
                    <a:pt x="834593" y="1858078"/>
                  </a:lnTo>
                  <a:lnTo>
                    <a:pt x="856522" y="1857992"/>
                  </a:lnTo>
                  <a:lnTo>
                    <a:pt x="916093" y="1854271"/>
                  </a:lnTo>
                  <a:lnTo>
                    <a:pt x="966491" y="1837897"/>
                  </a:lnTo>
                  <a:lnTo>
                    <a:pt x="1006076" y="1803193"/>
                  </a:lnTo>
                  <a:lnTo>
                    <a:pt x="1024735" y="1759000"/>
                  </a:lnTo>
                  <a:lnTo>
                    <a:pt x="1028981" y="1706734"/>
                  </a:lnTo>
                  <a:lnTo>
                    <a:pt x="1029144" y="1671037"/>
                  </a:lnTo>
                  <a:lnTo>
                    <a:pt x="1029144" y="187893"/>
                  </a:lnTo>
                  <a:lnTo>
                    <a:pt x="1027837" y="122972"/>
                  </a:lnTo>
                  <a:lnTo>
                    <a:pt x="1018692" y="77264"/>
                  </a:lnTo>
                  <a:lnTo>
                    <a:pt x="988433" y="35650"/>
                  </a:lnTo>
                  <a:lnTo>
                    <a:pt x="980211" y="29855"/>
                  </a:lnTo>
                  <a:lnTo>
                    <a:pt x="980211" y="1688081"/>
                  </a:lnTo>
                  <a:lnTo>
                    <a:pt x="980100" y="1712316"/>
                  </a:lnTo>
                  <a:lnTo>
                    <a:pt x="973099" y="1762731"/>
                  </a:lnTo>
                  <a:lnTo>
                    <a:pt x="937675" y="1801522"/>
                  </a:lnTo>
                  <a:lnTo>
                    <a:pt x="884904" y="1814424"/>
                  </a:lnTo>
                  <a:lnTo>
                    <a:pt x="166111" y="1815098"/>
                  </a:lnTo>
                  <a:lnTo>
                    <a:pt x="144062" y="1814417"/>
                  </a:lnTo>
                  <a:lnTo>
                    <a:pt x="91474" y="1801522"/>
                  </a:lnTo>
                  <a:lnTo>
                    <a:pt x="56045" y="1762731"/>
                  </a:lnTo>
                  <a:lnTo>
                    <a:pt x="49044" y="1712139"/>
                  </a:lnTo>
                  <a:lnTo>
                    <a:pt x="48933" y="29856"/>
                  </a:lnTo>
                  <a:lnTo>
                    <a:pt x="40713" y="35650"/>
                  </a:lnTo>
                  <a:lnTo>
                    <a:pt x="10464" y="77264"/>
                  </a:lnTo>
                  <a:lnTo>
                    <a:pt x="1308" y="122899"/>
                  </a:lnTo>
                  <a:lnTo>
                    <a:pt x="163" y="151346"/>
                  </a:lnTo>
                  <a:lnTo>
                    <a:pt x="0" y="187042"/>
                  </a:lnTo>
                  <a:close/>
                </a:path>
                <a:path w="1029335" h="1858645">
                  <a:moveTo>
                    <a:pt x="48933" y="29856"/>
                  </a:moveTo>
                  <a:lnTo>
                    <a:pt x="48933" y="169999"/>
                  </a:lnTo>
                  <a:lnTo>
                    <a:pt x="49044" y="145764"/>
                  </a:lnTo>
                  <a:lnTo>
                    <a:pt x="49822" y="126421"/>
                  </a:lnTo>
                  <a:lnTo>
                    <a:pt x="64598" y="80132"/>
                  </a:lnTo>
                  <a:lnTo>
                    <a:pt x="108800" y="49057"/>
                  </a:lnTo>
                  <a:lnTo>
                    <a:pt x="166111" y="42981"/>
                  </a:lnTo>
                  <a:lnTo>
                    <a:pt x="239445" y="42885"/>
                  </a:lnTo>
                  <a:lnTo>
                    <a:pt x="242785" y="43215"/>
                  </a:lnTo>
                  <a:lnTo>
                    <a:pt x="252158" y="57998"/>
                  </a:lnTo>
                  <a:lnTo>
                    <a:pt x="252526" y="61770"/>
                  </a:lnTo>
                  <a:lnTo>
                    <a:pt x="268312" y="93888"/>
                  </a:lnTo>
                  <a:lnTo>
                    <a:pt x="273773" y="98688"/>
                  </a:lnTo>
                  <a:lnTo>
                    <a:pt x="315807" y="108448"/>
                  </a:lnTo>
                  <a:lnTo>
                    <a:pt x="705005" y="108567"/>
                  </a:lnTo>
                  <a:lnTo>
                    <a:pt x="712115" y="108448"/>
                  </a:lnTo>
                  <a:lnTo>
                    <a:pt x="754202" y="98688"/>
                  </a:lnTo>
                  <a:lnTo>
                    <a:pt x="775385" y="61770"/>
                  </a:lnTo>
                  <a:lnTo>
                    <a:pt x="776338" y="51216"/>
                  </a:lnTo>
                  <a:lnTo>
                    <a:pt x="777468" y="48536"/>
                  </a:lnTo>
                  <a:lnTo>
                    <a:pt x="779576" y="46466"/>
                  </a:lnTo>
                  <a:lnTo>
                    <a:pt x="781938" y="44256"/>
                  </a:lnTo>
                  <a:lnTo>
                    <a:pt x="785190" y="43215"/>
                  </a:lnTo>
                  <a:lnTo>
                    <a:pt x="788581" y="42885"/>
                  </a:lnTo>
                  <a:lnTo>
                    <a:pt x="862997" y="42981"/>
                  </a:lnTo>
                  <a:lnTo>
                    <a:pt x="903452" y="45489"/>
                  </a:lnTo>
                  <a:lnTo>
                    <a:pt x="952571" y="67059"/>
                  </a:lnTo>
                  <a:lnTo>
                    <a:pt x="977211" y="110198"/>
                  </a:lnTo>
                  <a:lnTo>
                    <a:pt x="980211" y="170520"/>
                  </a:lnTo>
                  <a:lnTo>
                    <a:pt x="980211" y="29855"/>
                  </a:lnTo>
                  <a:lnTo>
                    <a:pt x="940981" y="9115"/>
                  </a:lnTo>
                  <a:lnTo>
                    <a:pt x="888947" y="1081"/>
                  </a:lnTo>
                  <a:lnTo>
                    <a:pt x="834593" y="0"/>
                  </a:lnTo>
                  <a:lnTo>
                    <a:pt x="172493" y="89"/>
                  </a:lnTo>
                  <a:lnTo>
                    <a:pt x="140034" y="1114"/>
                  </a:lnTo>
                  <a:lnTo>
                    <a:pt x="112936" y="3844"/>
                  </a:lnTo>
                  <a:lnTo>
                    <a:pt x="88163" y="9115"/>
                  </a:lnTo>
                  <a:lnTo>
                    <a:pt x="62653" y="20183"/>
                  </a:lnTo>
                  <a:lnTo>
                    <a:pt x="48933" y="29856"/>
                  </a:lnTo>
                  <a:close/>
                </a:path>
              </a:pathLst>
            </a:custGeom>
            <a:solidFill>
              <a:srgbClr val="131313"/>
            </a:solidFill>
          </p:spPr>
          <p:txBody>
            <a:bodyPr wrap="square" lIns="0" tIns="0" rIns="0" bIns="0" rtlCol="0"/>
            <a:lstStyle/>
            <a:p>
              <a:endParaRPr sz="1588"/>
            </a:p>
          </p:txBody>
        </p:sp>
        <p:pic>
          <p:nvPicPr>
            <p:cNvPr id="13" name="object 13"/>
            <p:cNvPicPr/>
            <p:nvPr/>
          </p:nvPicPr>
          <p:blipFill>
            <a:blip r:embed="rId4" cstate="print"/>
            <a:stretch>
              <a:fillRect/>
            </a:stretch>
          </p:blipFill>
          <p:spPr>
            <a:xfrm>
              <a:off x="1542199" y="2673264"/>
              <a:ext cx="887844" cy="1636109"/>
            </a:xfrm>
            <a:prstGeom prst="rect">
              <a:avLst/>
            </a:prstGeom>
          </p:spPr>
        </p:pic>
      </p:grpSp>
      <p:pic>
        <p:nvPicPr>
          <p:cNvPr id="14" name="object 14"/>
          <p:cNvPicPr/>
          <p:nvPr/>
        </p:nvPicPr>
        <p:blipFill>
          <a:blip r:embed="rId5" cstate="print"/>
          <a:stretch>
            <a:fillRect/>
          </a:stretch>
        </p:blipFill>
        <p:spPr>
          <a:xfrm>
            <a:off x="10095504" y="2030303"/>
            <a:ext cx="1670360" cy="1654458"/>
          </a:xfrm>
          <a:prstGeom prst="rect">
            <a:avLst/>
          </a:prstGeom>
        </p:spPr>
      </p:pic>
      <p:sp>
        <p:nvSpPr>
          <p:cNvPr id="15" name="object 15"/>
          <p:cNvSpPr txBox="1"/>
          <p:nvPr/>
        </p:nvSpPr>
        <p:spPr>
          <a:xfrm>
            <a:off x="9956675" y="4129152"/>
            <a:ext cx="1809189" cy="1400723"/>
          </a:xfrm>
          <a:prstGeom prst="rect">
            <a:avLst/>
          </a:prstGeom>
        </p:spPr>
        <p:txBody>
          <a:bodyPr vert="horz" wrap="square" lIns="0" tIns="68916" rIns="0" bIns="0" rtlCol="0" anchor="t">
            <a:spAutoFit/>
          </a:bodyPr>
          <a:lstStyle/>
          <a:p>
            <a:pPr marL="23495" algn="ctr">
              <a:spcBef>
                <a:spcPts val="543"/>
              </a:spcBef>
              <a:defRPr/>
            </a:pPr>
            <a:r>
              <a:rPr lang="es" sz="1200" b="1">
                <a:solidFill>
                  <a:srgbClr val="333C4E"/>
                </a:solidFill>
                <a:latin typeface="Segoe UI"/>
                <a:cs typeface="Segoe UI"/>
              </a:rPr>
              <a:t>Baliza Bluetooth</a:t>
            </a:r>
            <a:endParaRPr lang="en-US" sz="1200" b="1" i="0" u="none" strike="noStrike" kern="1200" cap="none" spc="35" normalizeH="0" baseline="0" noProof="0">
              <a:ln>
                <a:noFill/>
              </a:ln>
              <a:solidFill>
                <a:srgbClr val="333C4E"/>
              </a:solidFill>
              <a:effectLst/>
              <a:uLnTx/>
              <a:uFillTx/>
              <a:latin typeface="Segoe UI"/>
              <a:cs typeface="Segoe UI"/>
            </a:endParaRPr>
          </a:p>
          <a:p>
            <a:pPr marL="27305" algn="ctr">
              <a:spcBef>
                <a:spcPts val="339"/>
              </a:spcBef>
              <a:defRPr/>
            </a:pPr>
            <a:r>
              <a:rPr lang="es" sz="900" spc="-9" err="1">
                <a:solidFill>
                  <a:srgbClr val="30BCB0"/>
                </a:solidFill>
                <a:ea typeface="+mn-lt"/>
                <a:cs typeface="+mn-lt"/>
              </a:rPr>
              <a:t>Alimentado por batería</a:t>
            </a:r>
            <a:endParaRPr lang="en-US" err="1"/>
          </a:p>
          <a:p>
            <a:pPr algn="ctr">
              <a:defRPr/>
            </a:pPr>
            <a:r>
              <a:rPr kumimoji="0" lang="es" sz="1050" b="0" i="0" u="none" strike="noStrike" kern="1200" cap="none" spc="0" normalizeH="0" baseline="0" noProof="0">
                <a:ln>
                  <a:noFill/>
                </a:ln>
                <a:solidFill>
                  <a:srgbClr val="000000"/>
                </a:solidFill>
                <a:effectLst/>
                <a:uLnTx/>
                <a:uFillTx/>
                <a:ea typeface="+mn-lt"/>
                <a:cs typeface="+mn-lt"/>
              </a:rPr>
              <a:t>Beacons instalados en cada habitación para ubicar con precisión la alerta activa en toda la propiedad.</a:t>
            </a:r>
            <a:br>
              <a:rPr lang="en-US" sz="1050">
                <a:solidFill>
                  <a:srgbClr val="000000"/>
                </a:solidFill>
                <a:ea typeface="+mn-lt"/>
                <a:cs typeface="+mn-lt"/>
              </a:rPr>
            </a:br>
            <a:r>
              <a:rPr lang="es" sz="1050">
                <a:solidFill>
                  <a:srgbClr val="000000"/>
                </a:solidFill>
                <a:ea typeface="+mn-lt"/>
                <a:cs typeface="+mn-lt"/>
              </a:rPr>
              <a:t> El tipo de batería depende del modelo del beacon.</a:t>
            </a:r>
            <a:endParaRPr lang="en-US">
              <a:ea typeface="+mn-lt"/>
              <a:cs typeface="+mn-lt"/>
            </a:endParaRPr>
          </a:p>
        </p:txBody>
      </p:sp>
      <p:sp>
        <p:nvSpPr>
          <p:cNvPr id="21" name="Title 20">
            <a:extLst>
              <a:ext uri="{FF2B5EF4-FFF2-40B4-BE49-F238E27FC236}">
                <a16:creationId xmlns:a16="http://schemas.microsoft.com/office/drawing/2014/main" id="{EBF3167F-DC1D-DC7A-5553-2C95F7FE6478}"/>
              </a:ext>
            </a:extLst>
          </p:cNvPr>
          <p:cNvSpPr>
            <a:spLocks noGrp="1"/>
          </p:cNvSpPr>
          <p:nvPr>
            <p:ph type="title"/>
          </p:nvPr>
        </p:nvSpPr>
        <p:spPr>
          <a:xfrm>
            <a:off x="1636562" y="175225"/>
            <a:ext cx="8918876" cy="518403"/>
          </a:xfrm>
        </p:spPr>
        <p:txBody>
          <a:bodyPr lIns="91440" tIns="45720" rIns="91440" bIns="45720" anchor="t"/>
          <a:lstStyle/>
          <a:p>
            <a:pPr algn="ctr"/>
            <a:r>
              <a:rPr lang="es" sz="3200" err="1">
                <a:latin typeface="Source Sans Pro"/>
                <a:ea typeface="Source Sans Pro"/>
              </a:rPr>
              <a:t>Descripcion de producto</a:t>
            </a:r>
            <a:endParaRPr lang="en-US" err="1"/>
          </a:p>
        </p:txBody>
      </p:sp>
      <p:sp>
        <p:nvSpPr>
          <p:cNvPr id="16" name="object 16"/>
          <p:cNvSpPr txBox="1">
            <a:spLocks noGrp="1"/>
          </p:cNvSpPr>
          <p:nvPr>
            <p:ph type="sldNum" sz="quarter" idx="4294967295"/>
          </p:nvPr>
        </p:nvSpPr>
        <p:spPr>
          <a:xfrm>
            <a:off x="0" y="0"/>
            <a:ext cx="0" cy="73025"/>
          </a:xfrm>
          <a:prstGeom prst="rect">
            <a:avLst/>
          </a:prstGeom>
        </p:spPr>
        <p:txBody>
          <a:bodyPr vert="horz" wrap="square" lIns="0" tIns="5603" rIns="0" bIns="0" rtlCol="0">
            <a:spAutoFit/>
          </a:bodyPr>
          <a:lstStyle/>
          <a:p>
            <a:pPr marL="33619">
              <a:spcBef>
                <a:spcPts val="44"/>
              </a:spcBef>
            </a:pPr>
            <a:r>
              <a:rPr lang="es" spc="-22"/>
              <a:t>3</a:t>
            </a:r>
          </a:p>
        </p:txBody>
      </p:sp>
      <p:pic>
        <p:nvPicPr>
          <p:cNvPr id="1026" name="Picture 2" descr="Un dispositivo electrónico blanco con una antena&#10;&#10;Descripción generada automáticamente">
            <a:extLst>
              <a:ext uri="{FF2B5EF4-FFF2-40B4-BE49-F238E27FC236}">
                <a16:creationId xmlns:a16="http://schemas.microsoft.com/office/drawing/2014/main" id="{BB0F331F-DDD1-5BBA-3C7F-BBDA0F377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942" y="1718027"/>
            <a:ext cx="2582323" cy="2568647"/>
          </a:xfrm>
          <a:prstGeom prst="rect">
            <a:avLst/>
          </a:prstGeom>
          <a:noFill/>
          <a:extLst>
            <a:ext uri="{909E8E84-426E-40DD-AFC4-6F175D3DCCD1}">
              <a14:hiddenFill xmlns:a14="http://schemas.microsoft.com/office/drawing/2010/main">
                <a:solidFill>
                  <a:srgbClr val="FFFFFF"/>
                </a:solidFill>
              </a14:hiddenFill>
            </a:ext>
          </a:extLst>
        </p:spPr>
      </p:pic>
      <p:sp>
        <p:nvSpPr>
          <p:cNvPr id="17" name="object 2">
            <a:extLst>
              <a:ext uri="{FF2B5EF4-FFF2-40B4-BE49-F238E27FC236}">
                <a16:creationId xmlns:a16="http://schemas.microsoft.com/office/drawing/2014/main" id="{71ECA954-2FCA-3D45-1430-BC462E389B23}"/>
              </a:ext>
            </a:extLst>
          </p:cNvPr>
          <p:cNvSpPr txBox="1"/>
          <p:nvPr/>
        </p:nvSpPr>
        <p:spPr>
          <a:xfrm>
            <a:off x="4594131" y="4132932"/>
            <a:ext cx="2075492" cy="1026771"/>
          </a:xfrm>
          <a:prstGeom prst="rect">
            <a:avLst/>
          </a:prstGeom>
        </p:spPr>
        <p:txBody>
          <a:bodyPr vert="horz" wrap="square" lIns="0" tIns="72278" rIns="0" bIns="0" rtlCol="0" anchor="t">
            <a:spAutoFit/>
          </a:bodyPr>
          <a:lstStyle/>
          <a:p>
            <a:pPr marL="12065" algn="ctr">
              <a:spcBef>
                <a:spcPts val="569"/>
              </a:spcBef>
            </a:pPr>
            <a:r>
              <a:rPr lang="es" sz="1200" b="1" spc="22">
                <a:solidFill>
                  <a:srgbClr val="333C4E"/>
                </a:solidFill>
                <a:latin typeface="Segoe UI" panose="020B0502040204020203" pitchFamily="34" charset="0"/>
                <a:cs typeface="Segoe UI" panose="020B0502040204020203" pitchFamily="34" charset="0"/>
              </a:rPr>
              <a:t>Entrada</a:t>
            </a:r>
            <a:endParaRPr lang="en-US" sz="1200">
              <a:latin typeface="Segoe UI" panose="020B0502040204020203" pitchFamily="34" charset="0"/>
              <a:cs typeface="Segoe UI" panose="020B0502040204020203" pitchFamily="34" charset="0"/>
            </a:endParaRPr>
          </a:p>
          <a:p>
            <a:pPr marL="12065" algn="ctr">
              <a:spcBef>
                <a:spcPts val="357"/>
              </a:spcBef>
            </a:pPr>
            <a:r>
              <a:rPr lang="es" sz="900" spc="-9" err="1">
                <a:solidFill>
                  <a:srgbClr val="30BCB0"/>
                </a:solidFill>
                <a:ea typeface="+mn-lt"/>
                <a:cs typeface="+mn-lt"/>
              </a:rPr>
              <a:t>Alimentación por corriente alterna. Conectado por Ethernet.</a:t>
            </a:r>
            <a:endParaRPr/>
          </a:p>
          <a:p>
            <a:pPr marL="10795" marR="4445" algn="ctr">
              <a:lnSpc>
                <a:spcPct val="127200"/>
              </a:lnSpc>
              <a:spcBef>
                <a:spcPts val="397"/>
              </a:spcBef>
            </a:pPr>
            <a:r>
              <a:rPr lang="es" sz="1050">
                <a:ea typeface="+mn-lt"/>
                <a:cs typeface="+mn-lt"/>
              </a:rPr>
              <a:t>Punto de acceso para la tecnología LoRa</a:t>
            </a:r>
            <a:endParaRPr>
              <a:ea typeface="+mn-lt"/>
              <a:cs typeface="+mn-lt"/>
            </a:endParaRPr>
          </a:p>
        </p:txBody>
      </p:sp>
      <p:pic>
        <p:nvPicPr>
          <p:cNvPr id="4" name="Picture 3" descr="Un reloj inteligente negro con correa negra&#10;&#10;Descripción generada automáticamente">
            <a:extLst>
              <a:ext uri="{FF2B5EF4-FFF2-40B4-BE49-F238E27FC236}">
                <a16:creationId xmlns:a16="http://schemas.microsoft.com/office/drawing/2014/main" id="{938B698B-D2BF-65FC-6939-F211E744A3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618" y="1834995"/>
            <a:ext cx="5141028" cy="2334709"/>
          </a:xfrm>
          <a:prstGeom prst="rect">
            <a:avLst/>
          </a:prstGeom>
        </p:spPr>
      </p:pic>
    </p:spTree>
    <p:extLst>
      <p:ext uri="{BB962C8B-B14F-4D97-AF65-F5344CB8AC3E}">
        <p14:creationId xmlns:p14="http://schemas.microsoft.com/office/powerpoint/2010/main" val="223024925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FFDCADC-FE01-437C-A9C1-59D7765F91B2}"/>
              </a:ext>
            </a:extLst>
          </p:cNvPr>
          <p:cNvSpPr>
            <a:spLocks noGrp="1"/>
          </p:cNvSpPr>
          <p:nvPr>
            <p:ph type="title"/>
          </p:nvPr>
        </p:nvSpPr>
        <p:spPr>
          <a:xfrm>
            <a:off x="1636562" y="211269"/>
            <a:ext cx="8918876" cy="518403"/>
          </a:xfrm>
        </p:spPr>
        <p:txBody>
          <a:bodyPr lIns="91440" tIns="45720" rIns="91440" bIns="45720" anchor="t"/>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s" sz="3200">
                <a:solidFill>
                  <a:schemeClr val="bg1"/>
                </a:solidFill>
                <a:latin typeface="Source Sans Pro"/>
                <a:ea typeface="Source Sans Pro"/>
              </a:rPr>
              <a:t>Balizas Bluetooth </a:t>
            </a:r>
            <a:br>
              <a:rPr lang="en-US" sz="3200">
                <a:latin typeface="Source Sans Pro"/>
                <a:ea typeface="Source Sans Pro"/>
              </a:rPr>
            </a:br>
            <a:endParaRPr lang="en-US" sz="3200">
              <a:latin typeface="Source Sans Pro"/>
              <a:ea typeface="Source Sans Pro"/>
            </a:endParaRPr>
          </a:p>
        </p:txBody>
      </p:sp>
      <p:sp>
        <p:nvSpPr>
          <p:cNvPr id="4" name="TextBox 3">
            <a:extLst>
              <a:ext uri="{FF2B5EF4-FFF2-40B4-BE49-F238E27FC236}">
                <a16:creationId xmlns:a16="http://schemas.microsoft.com/office/drawing/2014/main" id="{FB1E0539-A1C4-4ED6-9362-2A88C1658F20}"/>
              </a:ext>
            </a:extLst>
          </p:cNvPr>
          <p:cNvSpPr txBox="1"/>
          <p:nvPr/>
        </p:nvSpPr>
        <p:spPr>
          <a:xfrm>
            <a:off x="4159692" y="859271"/>
            <a:ext cx="4333461"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endParaRPr lang="en-US" sz="750">
              <a:solidFill>
                <a:schemeClr val="tx2"/>
              </a:solidFill>
              <a:latin typeface="Source Sans Pro" panose="020B0503030403020204" pitchFamily="34" charset="0"/>
              <a:ea typeface="Source Sans Pro" panose="020B0503030403020204" pitchFamily="34" charset="0"/>
            </a:endParaRPr>
          </a:p>
        </p:txBody>
      </p:sp>
      <p:pic>
        <p:nvPicPr>
          <p:cNvPr id="18" name="Picture 17" descr="Una imagen que contiene texto, interior&#10;&#10;Descripción generada automáticamente">
            <a:extLst>
              <a:ext uri="{FF2B5EF4-FFF2-40B4-BE49-F238E27FC236}">
                <a16:creationId xmlns:a16="http://schemas.microsoft.com/office/drawing/2014/main" id="{5EC53C86-A972-4B47-6A8A-21E16B30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927" y="1659789"/>
            <a:ext cx="2090177" cy="2672955"/>
          </a:xfrm>
          <a:prstGeom prst="rect">
            <a:avLst/>
          </a:prstGeom>
        </p:spPr>
      </p:pic>
      <p:pic>
        <p:nvPicPr>
          <p:cNvPr id="22" name="Picture 21">
            <a:extLst>
              <a:ext uri="{FF2B5EF4-FFF2-40B4-BE49-F238E27FC236}">
                <a16:creationId xmlns:a16="http://schemas.microsoft.com/office/drawing/2014/main" id="{20195C36-973D-C2A9-342D-23F812DA3848}"/>
              </a:ext>
            </a:extLst>
          </p:cNvPr>
          <p:cNvPicPr>
            <a:picLocks noChangeAspect="1"/>
          </p:cNvPicPr>
          <p:nvPr/>
        </p:nvPicPr>
        <p:blipFill>
          <a:blip r:embed="rId4"/>
          <a:stretch>
            <a:fillRect/>
          </a:stretch>
        </p:blipFill>
        <p:spPr>
          <a:xfrm>
            <a:off x="3653939" y="2602564"/>
            <a:ext cx="2029030" cy="1755804"/>
          </a:xfrm>
          <a:prstGeom prst="rect">
            <a:avLst/>
          </a:prstGeom>
        </p:spPr>
      </p:pic>
      <p:sp>
        <p:nvSpPr>
          <p:cNvPr id="26" name="TextBox 25">
            <a:extLst>
              <a:ext uri="{FF2B5EF4-FFF2-40B4-BE49-F238E27FC236}">
                <a16:creationId xmlns:a16="http://schemas.microsoft.com/office/drawing/2014/main" id="{53E3C343-3228-89B9-6EC7-B6856EDC5E4F}"/>
              </a:ext>
            </a:extLst>
          </p:cNvPr>
          <p:cNvSpPr txBox="1"/>
          <p:nvPr/>
        </p:nvSpPr>
        <p:spPr>
          <a:xfrm>
            <a:off x="329896" y="1012612"/>
            <a:ext cx="11360194" cy="160043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91440" tIns="45720" rIns="91440" bIns="45720" anchor="t">
            <a:spAutoFit/>
          </a:bodyPr>
          <a:lstStyle/>
          <a:p>
            <a:pPr algn="just"/>
            <a:r>
              <a:rPr lang="es" sz="1400" dirty="0">
                <a:solidFill>
                  <a:schemeClr val="accent5"/>
                </a:solidFill>
                <a:ea typeface="+mn-lt"/>
                <a:cs typeface="+mn-lt"/>
              </a:rPr>
              <a:t>Beacons Bluetooth de React Mobile</a:t>
            </a:r>
            <a:r>
              <a:rPr lang="es" sz="1400" b="1" dirty="0">
                <a:solidFill>
                  <a:schemeClr val="accent5"/>
                </a:solidFill>
                <a:latin typeface="Source Sans Pro"/>
                <a:ea typeface="Source Sans Pro"/>
                <a:cs typeface="+mn-lt"/>
              </a:rPr>
              <a:t> </a:t>
            </a:r>
            <a:r>
              <a:rPr lang="es" sz="1400" dirty="0">
                <a:latin typeface="Source Sans Pro"/>
                <a:ea typeface="Source Sans Pro"/>
                <a:cs typeface="+mn-lt"/>
              </a:rPr>
              <a:t>– </a:t>
            </a:r>
            <a:r>
              <a:rPr lang="es" sz="1400" dirty="0">
                <a:ea typeface="+mn-lt"/>
                <a:cs typeface="+mn-lt"/>
              </a:rPr>
              <a:t>Un beacon de bajo consumo alimentado por batería se registrará e instalará en cada habitación para proporcionar detalles de ubicación durante una alerta activa.</a:t>
            </a:r>
            <a:endParaRPr lang="en-US" dirty="0"/>
          </a:p>
          <a:p>
            <a:pPr marL="285750" indent="-285750" algn="just">
              <a:buFont typeface="Arial" panose="020B0604020202020204" pitchFamily="34" charset="0"/>
              <a:buChar char="•"/>
            </a:pPr>
            <a:r>
              <a:rPr lang="es" sz="1400" dirty="0">
                <a:ea typeface="+mn-lt"/>
                <a:cs typeface="+mn-lt"/>
              </a:rPr>
              <a:t>El adhesivo 3M permite retirar y reemplazar el beacon si es necesario.</a:t>
            </a:r>
            <a:endParaRPr lang="en-US" dirty="0"/>
          </a:p>
          <a:p>
            <a:pPr marL="285750" indent="-285750" algn="just">
              <a:buFont typeface="Arial" panose="020B0604020202020204" pitchFamily="34" charset="0"/>
              <a:buChar char="•"/>
            </a:pPr>
            <a:r>
              <a:rPr lang="es" sz="1400" dirty="0">
                <a:ea typeface="+mn-lt"/>
                <a:cs typeface="+mn-lt"/>
              </a:rPr>
              <a:t>Los beacons pueden registrarse mediante la aplicación React Mobile Hospitality para usuarios con privilegios de Administrador y/o Instalador.</a:t>
            </a:r>
            <a:endParaRPr lang="en-US" dirty="0"/>
          </a:p>
          <a:p>
            <a:pPr marL="285750" indent="-285750" algn="just">
              <a:buFont typeface="Arial" panose="020B0604020202020204" pitchFamily="34" charset="0"/>
              <a:buChar char="•"/>
            </a:pPr>
            <a:r>
              <a:rPr lang="es" sz="1400" dirty="0">
                <a:ea typeface="+mn-lt"/>
                <a:cs typeface="+mn-lt"/>
              </a:rPr>
              <a:t>Las baterías varían según el tipo de beacon, pero todas tienen una duración aproximada de 5 años.</a:t>
            </a:r>
            <a:endParaRPr lang="en-US" dirty="0"/>
          </a:p>
          <a:p>
            <a:pPr marL="285750" indent="-285750" algn="just">
              <a:buFont typeface="Arial" panose="020B0604020202020204" pitchFamily="34" charset="0"/>
              <a:buChar char="•"/>
            </a:pPr>
            <a:endParaRPr lang="en-US" sz="1400" b="1" dirty="0">
              <a:solidFill>
                <a:schemeClr val="tx2"/>
              </a:solidFill>
              <a:latin typeface="Source Sans Pro" panose="020B0503030403020204" pitchFamily="34" charset="0"/>
              <a:ea typeface="Source Sans Pro" panose="020B0503030403020204" pitchFamily="34" charset="0"/>
            </a:endParaRPr>
          </a:p>
        </p:txBody>
      </p:sp>
      <p:pic>
        <p:nvPicPr>
          <p:cNvPr id="28" name="Picture 27">
            <a:extLst>
              <a:ext uri="{FF2B5EF4-FFF2-40B4-BE49-F238E27FC236}">
                <a16:creationId xmlns:a16="http://schemas.microsoft.com/office/drawing/2014/main" id="{D31762A2-60DE-9A3E-9A28-53BC2DB5C3EE}"/>
              </a:ext>
            </a:extLst>
          </p:cNvPr>
          <p:cNvPicPr>
            <a:picLocks noChangeAspect="1"/>
          </p:cNvPicPr>
          <p:nvPr/>
        </p:nvPicPr>
        <p:blipFill>
          <a:blip r:embed="rId5"/>
          <a:stretch>
            <a:fillRect/>
          </a:stretch>
        </p:blipFill>
        <p:spPr>
          <a:xfrm>
            <a:off x="5642761" y="2511729"/>
            <a:ext cx="4125443" cy="3293958"/>
          </a:xfrm>
          <a:prstGeom prst="rect">
            <a:avLst/>
          </a:prstGeom>
        </p:spPr>
      </p:pic>
      <p:pic>
        <p:nvPicPr>
          <p:cNvPr id="24" name="Picture 23">
            <a:extLst>
              <a:ext uri="{FF2B5EF4-FFF2-40B4-BE49-F238E27FC236}">
                <a16:creationId xmlns:a16="http://schemas.microsoft.com/office/drawing/2014/main" id="{5C817976-36FD-7EFD-3236-C30E762D746B}"/>
              </a:ext>
            </a:extLst>
          </p:cNvPr>
          <p:cNvPicPr>
            <a:picLocks noChangeAspect="1"/>
          </p:cNvPicPr>
          <p:nvPr/>
        </p:nvPicPr>
        <p:blipFill>
          <a:blip r:embed="rId6"/>
          <a:stretch>
            <a:fillRect/>
          </a:stretch>
        </p:blipFill>
        <p:spPr>
          <a:xfrm>
            <a:off x="4734404" y="4511482"/>
            <a:ext cx="2131627" cy="1755803"/>
          </a:xfrm>
          <a:prstGeom prst="rect">
            <a:avLst/>
          </a:prstGeom>
        </p:spPr>
      </p:pic>
      <p:pic>
        <p:nvPicPr>
          <p:cNvPr id="20" name="Picture 19" descr="Un cuadro que contiene interior, cama, blanco&#10;&#10;Descripción generada automáticamente">
            <a:extLst>
              <a:ext uri="{FF2B5EF4-FFF2-40B4-BE49-F238E27FC236}">
                <a16:creationId xmlns:a16="http://schemas.microsoft.com/office/drawing/2014/main" id="{0BFD7DC2-1329-08EF-51D4-940ECDCB1D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3834" y="3766277"/>
            <a:ext cx="2004717" cy="2672955"/>
          </a:xfrm>
          <a:prstGeom prst="rect">
            <a:avLst/>
          </a:prstGeom>
        </p:spPr>
      </p:pic>
      <p:pic>
        <p:nvPicPr>
          <p:cNvPr id="3" name="Picture 2" descr="Una batería y una batería en una caja blanca&#10;&#10;Descripción generada automáticamente">
            <a:extLst>
              <a:ext uri="{FF2B5EF4-FFF2-40B4-BE49-F238E27FC236}">
                <a16:creationId xmlns:a16="http://schemas.microsoft.com/office/drawing/2014/main" id="{5929C595-0CDC-2E0D-EAAA-C3AA0188A7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9074" y="3714821"/>
            <a:ext cx="1408242" cy="1287094"/>
          </a:xfrm>
          <a:prstGeom prst="rect">
            <a:avLst/>
          </a:prstGeom>
        </p:spPr>
      </p:pic>
      <p:pic>
        <p:nvPicPr>
          <p:cNvPr id="6" name="Picture 5" descr="Un objeto cuadrado blanco con texto&#10;&#10;Descripción generada automáticamente">
            <a:extLst>
              <a:ext uri="{FF2B5EF4-FFF2-40B4-BE49-F238E27FC236}">
                <a16:creationId xmlns:a16="http://schemas.microsoft.com/office/drawing/2014/main" id="{B6D8FAE5-C5EC-22C5-DCC5-5B1CA1D5D5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543" y="3766277"/>
            <a:ext cx="1406382" cy="1268821"/>
          </a:xfrm>
          <a:prstGeom prst="rect">
            <a:avLst/>
          </a:prstGeom>
        </p:spPr>
      </p:pic>
      <p:pic>
        <p:nvPicPr>
          <p:cNvPr id="8" name="Picture 7" descr="Un primer plano de una batería&#10;&#10;Descripción generada automáticamente">
            <a:extLst>
              <a:ext uri="{FF2B5EF4-FFF2-40B4-BE49-F238E27FC236}">
                <a16:creationId xmlns:a16="http://schemas.microsoft.com/office/drawing/2014/main" id="{B80FF2BA-DB48-74AA-4375-0F3AE80825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33236" y="5102754"/>
            <a:ext cx="1199917" cy="1206186"/>
          </a:xfrm>
          <a:prstGeom prst="rect">
            <a:avLst/>
          </a:prstGeom>
        </p:spPr>
      </p:pic>
      <p:pic>
        <p:nvPicPr>
          <p:cNvPr id="15" name="Picture 14" descr="Un primer plano de una moneda y una batería&#10;&#10;Descripción generada automáticamente">
            <a:extLst>
              <a:ext uri="{FF2B5EF4-FFF2-40B4-BE49-F238E27FC236}">
                <a16:creationId xmlns:a16="http://schemas.microsoft.com/office/drawing/2014/main" id="{AA9282DF-FA28-50A2-B1F6-FED6928510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32797" y="2393354"/>
            <a:ext cx="1408242" cy="1227678"/>
          </a:xfrm>
          <a:prstGeom prst="rect">
            <a:avLst/>
          </a:prstGeom>
        </p:spPr>
      </p:pic>
      <p:pic>
        <p:nvPicPr>
          <p:cNvPr id="16" name="object 14">
            <a:extLst>
              <a:ext uri="{FF2B5EF4-FFF2-40B4-BE49-F238E27FC236}">
                <a16:creationId xmlns:a16="http://schemas.microsoft.com/office/drawing/2014/main" id="{067B6B52-1483-ECDD-963D-37E53E6408E7}"/>
              </a:ext>
            </a:extLst>
          </p:cNvPr>
          <p:cNvPicPr/>
          <p:nvPr/>
        </p:nvPicPr>
        <p:blipFill>
          <a:blip r:embed="rId12" cstate="print"/>
          <a:stretch>
            <a:fillRect/>
          </a:stretch>
        </p:blipFill>
        <p:spPr>
          <a:xfrm>
            <a:off x="511990" y="2335583"/>
            <a:ext cx="1316264" cy="1238281"/>
          </a:xfrm>
          <a:prstGeom prst="rect">
            <a:avLst/>
          </a:prstGeom>
        </p:spPr>
      </p:pic>
      <p:pic>
        <p:nvPicPr>
          <p:cNvPr id="17" name="Picture Placeholder 7" descr="Un primer plano de un logotipo&#10;&#10;Descripción generada automáticamente">
            <a:extLst>
              <a:ext uri="{FF2B5EF4-FFF2-40B4-BE49-F238E27FC236}">
                <a16:creationId xmlns:a16="http://schemas.microsoft.com/office/drawing/2014/main" id="{4DC28501-D936-27A4-9597-2F287B2A4577}"/>
              </a:ext>
            </a:extLst>
          </p:cNvPr>
          <p:cNvPicPr preferRelativeResize="0">
            <a:picLocks noChangeAspect="1"/>
          </p:cNvPicPr>
          <p:nvPr/>
        </p:nvPicPr>
        <p:blipFill>
          <a:blip r:embed="rId13">
            <a:extLst>
              <a:ext uri="{28A0092B-C50C-407E-A947-70E740481C1C}">
                <a14:useLocalDpi xmlns:a14="http://schemas.microsoft.com/office/drawing/2010/main" val="0"/>
              </a:ext>
            </a:extLst>
          </a:blip>
          <a:stretch>
            <a:fillRect/>
          </a:stretch>
        </p:blipFill>
        <p:spPr>
          <a:xfrm>
            <a:off x="619390" y="5114082"/>
            <a:ext cx="1121411" cy="1296985"/>
          </a:xfrm>
          <a:prstGeom prst="roundRect">
            <a:avLst>
              <a:gd name="adj" fmla="val 3992"/>
            </a:avLst>
          </a:prstGeom>
          <a:noFill/>
        </p:spPr>
      </p:pic>
    </p:spTree>
    <p:extLst>
      <p:ext uri="{BB962C8B-B14F-4D97-AF65-F5344CB8AC3E}">
        <p14:creationId xmlns:p14="http://schemas.microsoft.com/office/powerpoint/2010/main" val="217770021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FFDCADC-FE01-437C-A9C1-59D7765F91B2}"/>
              </a:ext>
            </a:extLst>
          </p:cNvPr>
          <p:cNvSpPr>
            <a:spLocks noGrp="1"/>
          </p:cNvSpPr>
          <p:nvPr>
            <p:ph type="title"/>
          </p:nvPr>
        </p:nvSpPr>
        <p:spPr>
          <a:xfrm>
            <a:off x="4266142" y="236930"/>
            <a:ext cx="3761315" cy="518403"/>
          </a:xfrm>
        </p:spPr>
        <p:txBody>
          <a:bodyPr lIns="91440" tIns="45720" rIns="91440" bIns="45720" anchor="t"/>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s" sz="3200" err="1">
                <a:solidFill>
                  <a:schemeClr val="bg1"/>
                </a:solidFill>
                <a:latin typeface="Source Sans Pro"/>
                <a:ea typeface="Source Sans Pro"/>
              </a:rPr>
              <a:t>Botones LoRa</a:t>
            </a:r>
            <a:br>
              <a:rPr lang="en-US" sz="3200">
                <a:latin typeface="Source Sans Pro" panose="020B0503030403020204" pitchFamily="34" charset="0"/>
                <a:ea typeface="Source Sans Pro" panose="020B0503030403020204" pitchFamily="34" charset="0"/>
              </a:rPr>
            </a:br>
            <a:endParaRPr lang="en-US" sz="3200">
              <a:latin typeface="Source Sans Pro" panose="020B0503030403020204" pitchFamily="34" charset="0"/>
              <a:ea typeface="Source Sans Pro" panose="020B0503030403020204" pitchFamily="34" charset="0"/>
            </a:endParaRPr>
          </a:p>
        </p:txBody>
      </p:sp>
      <p:sp>
        <p:nvSpPr>
          <p:cNvPr id="2" name="Slide Number Placeholder 1">
            <a:extLst>
              <a:ext uri="{FF2B5EF4-FFF2-40B4-BE49-F238E27FC236}">
                <a16:creationId xmlns:a16="http://schemas.microsoft.com/office/drawing/2014/main" id="{280A4655-14E6-40D6-95AE-8195E046D876}"/>
              </a:ext>
            </a:extLst>
          </p:cNvPr>
          <p:cNvSpPr>
            <a:spLocks noGrp="1"/>
          </p:cNvSpPr>
          <p:nvPr>
            <p:ph type="sldNum" sz="quarter" idx="4294967295"/>
          </p:nvPr>
        </p:nvSpPr>
        <p:spPr>
          <a:xfrm>
            <a:off x="0" y="6540500"/>
            <a:ext cx="204788" cy="235744"/>
          </a:xfrm>
          <a:prstGeom prst="rect">
            <a:avLst/>
          </a:prstGeom>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571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143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714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2286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857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3429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4000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4572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t>5</a:t>
            </a:fld>
            <a:endParaRPr lang="en-US"/>
          </a:p>
        </p:txBody>
      </p:sp>
      <p:sp>
        <p:nvSpPr>
          <p:cNvPr id="4" name="TextBox 3">
            <a:extLst>
              <a:ext uri="{FF2B5EF4-FFF2-40B4-BE49-F238E27FC236}">
                <a16:creationId xmlns:a16="http://schemas.microsoft.com/office/drawing/2014/main" id="{FB1E0539-A1C4-4ED6-9362-2A88C1658F20}"/>
              </a:ext>
            </a:extLst>
          </p:cNvPr>
          <p:cNvSpPr txBox="1"/>
          <p:nvPr/>
        </p:nvSpPr>
        <p:spPr>
          <a:xfrm>
            <a:off x="4159692" y="859271"/>
            <a:ext cx="4333461" cy="2821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endParaRPr lang="en-US" sz="750">
              <a:solidFill>
                <a:schemeClr val="tx2"/>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A733017D-571E-8C9E-24D1-635885018BA1}"/>
              </a:ext>
            </a:extLst>
          </p:cNvPr>
          <p:cNvSpPr txBox="1"/>
          <p:nvPr/>
        </p:nvSpPr>
        <p:spPr>
          <a:xfrm>
            <a:off x="5638800" y="2973977"/>
            <a:ext cx="914400" cy="914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25" name="TextBox 24">
            <a:extLst>
              <a:ext uri="{FF2B5EF4-FFF2-40B4-BE49-F238E27FC236}">
                <a16:creationId xmlns:a16="http://schemas.microsoft.com/office/drawing/2014/main" id="{A000A424-1F15-B89D-95CB-22A2FB57AF80}"/>
              </a:ext>
            </a:extLst>
          </p:cNvPr>
          <p:cNvSpPr txBox="1"/>
          <p:nvPr/>
        </p:nvSpPr>
        <p:spPr>
          <a:xfrm>
            <a:off x="6783901" y="2931834"/>
            <a:ext cx="4856554" cy="3314867"/>
          </a:xfrm>
          <a:prstGeom prst="rect">
            <a:avLst/>
          </a:prstGeom>
          <a:ln w="28575">
            <a:solidFill>
              <a:schemeClr val="accent2">
                <a:lumMod val="75000"/>
              </a:schemeClr>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26" name="TextBox 25">
            <a:extLst>
              <a:ext uri="{FF2B5EF4-FFF2-40B4-BE49-F238E27FC236}">
                <a16:creationId xmlns:a16="http://schemas.microsoft.com/office/drawing/2014/main" id="{F5F6094F-34FD-6F19-426E-384A1396A8D0}"/>
              </a:ext>
            </a:extLst>
          </p:cNvPr>
          <p:cNvSpPr txBox="1"/>
          <p:nvPr/>
        </p:nvSpPr>
        <p:spPr>
          <a:xfrm>
            <a:off x="6800475" y="2991717"/>
            <a:ext cx="2483010" cy="3180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nchor="t">
            <a:spAutoFit/>
          </a:bodyPr>
          <a:lstStyle/>
          <a:p>
            <a:r>
              <a:rPr lang="es" sz="1400" b="1">
                <a:latin typeface="Source Sans Pro"/>
                <a:ea typeface="Source Sans Pro"/>
              </a:rPr>
              <a:t>Carga de la batería</a:t>
            </a:r>
            <a:endParaRPr lang="en-US" err="1"/>
          </a:p>
        </p:txBody>
      </p:sp>
      <p:sp>
        <p:nvSpPr>
          <p:cNvPr id="5" name="TextBox 4">
            <a:extLst>
              <a:ext uri="{FF2B5EF4-FFF2-40B4-BE49-F238E27FC236}">
                <a16:creationId xmlns:a16="http://schemas.microsoft.com/office/drawing/2014/main" id="{41F85D7D-2E9C-E31B-A2A6-2A70C0068C92}"/>
              </a:ext>
            </a:extLst>
          </p:cNvPr>
          <p:cNvSpPr txBox="1"/>
          <p:nvPr/>
        </p:nvSpPr>
        <p:spPr>
          <a:xfrm>
            <a:off x="0" y="6315386"/>
            <a:ext cx="249382" cy="379591"/>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pic>
        <p:nvPicPr>
          <p:cNvPr id="14" name="Picture 13" descr="Una caja negra con muchos objetos rectangulares&#10;&#10;Descripción generada automáticamente">
            <a:extLst>
              <a:ext uri="{FF2B5EF4-FFF2-40B4-BE49-F238E27FC236}">
                <a16:creationId xmlns:a16="http://schemas.microsoft.com/office/drawing/2014/main" id="{8261D4DE-91DD-8FFC-3AEC-D35BBBCC5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434" y="3412370"/>
            <a:ext cx="3362766" cy="2531964"/>
          </a:xfrm>
          <a:prstGeom prst="rect">
            <a:avLst/>
          </a:prstGeom>
        </p:spPr>
      </p:pic>
      <p:sp>
        <p:nvSpPr>
          <p:cNvPr id="15" name="TextBox 14">
            <a:extLst>
              <a:ext uri="{FF2B5EF4-FFF2-40B4-BE49-F238E27FC236}">
                <a16:creationId xmlns:a16="http://schemas.microsoft.com/office/drawing/2014/main" id="{CF0BF420-45D5-728F-0AF1-BF05069AB00B}"/>
              </a:ext>
            </a:extLst>
          </p:cNvPr>
          <p:cNvSpPr txBox="1"/>
          <p:nvPr/>
        </p:nvSpPr>
        <p:spPr>
          <a:xfrm>
            <a:off x="6800475" y="3397041"/>
            <a:ext cx="4402182" cy="22570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nchor="t">
            <a:spAutoFit/>
          </a:bodyPr>
          <a:lstStyle/>
          <a:p>
            <a:pPr marL="285750" indent="-285750">
              <a:buFont typeface="Arial" panose="020B0604020202020204" pitchFamily="34" charset="0"/>
              <a:buChar char="•"/>
            </a:pPr>
            <a:r>
              <a:rPr lang="es" sz="1400" err="1">
                <a:solidFill>
                  <a:srgbClr val="1D1C1D"/>
                </a:solidFill>
                <a:ea typeface="+mn-lt"/>
                <a:cs typeface="+mn-lt"/>
              </a:rPr>
              <a:t>Batería de alta capacidad de 650 mAh, con monitoreo continuo de hasta una semana (dependiendo de las condiciones).</a:t>
            </a:r>
            <a:endParaRPr lang="en-US">
              <a:ea typeface="+mn-lt"/>
              <a:cs typeface="+mn-lt"/>
            </a:endParaRPr>
          </a:p>
          <a:p>
            <a:pPr marL="285750" indent="-285750">
              <a:buFont typeface="Arial" panose="020B0604020202020204" pitchFamily="34" charset="0"/>
              <a:buChar char="•"/>
            </a:pPr>
            <a:r>
              <a:rPr lang="es" sz="1400" err="1">
                <a:ea typeface="+mn-lt"/>
                <a:cs typeface="+mn-lt"/>
              </a:rPr>
              <a:t>Coloque el cable de carga en el punto de conexión del costado del botón y conecte el extremo USB-A a un puerto USB o concentrador.</a:t>
            </a:r>
            <a:endParaRPr lang="en-US"/>
          </a:p>
          <a:p>
            <a:pPr marL="285750" indent="-285750">
              <a:buFont typeface="Arial" panose="020B0604020202020204" pitchFamily="34" charset="0"/>
              <a:buChar char="•"/>
            </a:pPr>
            <a:r>
              <a:rPr lang="es" sz="1400">
                <a:ea typeface="+mn-lt"/>
                <a:cs typeface="+mn-lt"/>
              </a:rPr>
              <a:t>También puede colocarse el botón en el estuche de carga con los puntos de conexión hacia abajo.</a:t>
            </a:r>
            <a:endParaRPr lang="en-US"/>
          </a:p>
          <a:p>
            <a:pPr marL="285750" indent="-285750">
              <a:buFont typeface="Arial" panose="020B0604020202020204" pitchFamily="34" charset="0"/>
              <a:buChar char="•"/>
            </a:pPr>
            <a:r>
              <a:rPr lang="es" sz="1400">
                <a:ea typeface="+mn-lt"/>
                <a:cs typeface="+mn-lt"/>
              </a:rPr>
              <a:t>Una carga completa toma aproximadamente 6 horas.</a:t>
            </a:r>
            <a:endParaRPr lang="en-US"/>
          </a:p>
        </p:txBody>
      </p:sp>
      <p:sp>
        <p:nvSpPr>
          <p:cNvPr id="16" name="Lorem ipsum dolor sit amet, consectetur adipiscing elit, sed do eiusmod tempor incididunt ut labore et dolore magna aliqua. Placerat duis ultricies lacus sed turpis tincidunt id aliquet risus. Auctor eu augue ut lectus arcu bibendum.">
            <a:extLst>
              <a:ext uri="{FF2B5EF4-FFF2-40B4-BE49-F238E27FC236}">
                <a16:creationId xmlns:a16="http://schemas.microsoft.com/office/drawing/2014/main" id="{81CE7FEC-9045-E5D3-62FD-7BD43D84CFC7}"/>
              </a:ext>
            </a:extLst>
          </p:cNvPr>
          <p:cNvSpPr txBox="1"/>
          <p:nvPr/>
        </p:nvSpPr>
        <p:spPr>
          <a:xfrm>
            <a:off x="460618" y="1412214"/>
            <a:ext cx="11226332" cy="9130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25400" tIns="25400" rIns="25400" bIns="2540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s" sz="1400" err="1">
                <a:solidFill>
                  <a:schemeClr val="tx1"/>
                </a:solidFill>
                <a:ea typeface="Source Sans Pro"/>
              </a:rPr>
              <a:t>Botón LoRa de React Mobile</a:t>
            </a:r>
            <a:r>
              <a:rPr lang="es" sz="1400">
                <a:solidFill>
                  <a:schemeClr val="tx1"/>
                </a:solidFill>
                <a:latin typeface="Source Sans Pro"/>
                <a:ea typeface="Source Sans Pro"/>
              </a:rPr>
              <a:t> </a:t>
            </a:r>
            <a:r>
              <a:rPr lang="es" sz="1400" err="1">
                <a:solidFill>
                  <a:schemeClr val="tx1"/>
                </a:solidFill>
                <a:ea typeface="Source Sans Pro"/>
              </a:rPr>
              <a:t>Dispositivo portátil e independiente. Puede usarse con una correa de reloj o un llavero/mosquetón para mayor comodidad. Permite que el personal active discretamente una alerta silenciosa en caso de emergencia para solicitar ayuda.</a:t>
            </a:r>
            <a:endParaRPr lang="en-US">
              <a:solidFill>
                <a:schemeClr val="tx1"/>
              </a:solidFill>
              <a:ea typeface="Source Sans Pro"/>
            </a:endParaRPr>
          </a:p>
          <a:p>
            <a:pPr marL="285750" indent="-285750" algn="l">
              <a:buFont typeface="Arial" panose="020B0604020202020204" pitchFamily="34" charset="0"/>
              <a:buChar char="•"/>
            </a:pPr>
            <a:r>
              <a:rPr lang="es" sz="1400" b="0" err="1">
                <a:solidFill>
                  <a:schemeClr val="tx1"/>
                </a:solidFill>
                <a:ea typeface="Source Sans Pro"/>
              </a:rPr>
              <a:t>Batería recargable mediante cable de carga o estuche de carga (se venden por separado)</a:t>
            </a:r>
            <a:endParaRPr lang="en-US">
              <a:solidFill>
                <a:schemeClr val="tx1"/>
              </a:solidFill>
              <a:ea typeface="Source Sans Pro"/>
            </a:endParaRPr>
          </a:p>
          <a:p>
            <a:pPr marL="285750" indent="-285750" algn="l">
              <a:buFont typeface="Arial" panose="020B0604020202020204" pitchFamily="34" charset="0"/>
              <a:buChar char="•"/>
            </a:pPr>
            <a:r>
              <a:rPr lang="es" sz="1400" b="0">
                <a:solidFill>
                  <a:schemeClr val="tx1"/>
                </a:solidFill>
                <a:ea typeface="Source Sans Pro"/>
              </a:rPr>
              <a:t>El botón LoRa se conecta a la pasarela (gateway) instalada en el sitio</a:t>
            </a:r>
          </a:p>
        </p:txBody>
      </p:sp>
      <p:pic>
        <p:nvPicPr>
          <p:cNvPr id="3" name="Picture 2" descr="Un reloj inteligente negro con correa negra&#10;&#10;Descripción generada automáticamente">
            <a:extLst>
              <a:ext uri="{FF2B5EF4-FFF2-40B4-BE49-F238E27FC236}">
                <a16:creationId xmlns:a16="http://schemas.microsoft.com/office/drawing/2014/main" id="{2FCFCCD2-5762-68FF-27FC-1C5EA3D2E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242" y="3412370"/>
            <a:ext cx="5575384" cy="2531964"/>
          </a:xfrm>
          <a:prstGeom prst="rect">
            <a:avLst/>
          </a:prstGeom>
        </p:spPr>
      </p:pic>
    </p:spTree>
    <p:extLst>
      <p:ext uri="{BB962C8B-B14F-4D97-AF65-F5344CB8AC3E}">
        <p14:creationId xmlns:p14="http://schemas.microsoft.com/office/powerpoint/2010/main" val="20404047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F1AF-0F03-B389-17C9-D76C27113C41}"/>
              </a:ext>
            </a:extLst>
          </p:cNvPr>
          <p:cNvSpPr>
            <a:spLocks noGrp="1"/>
          </p:cNvSpPr>
          <p:nvPr>
            <p:ph type="title"/>
          </p:nvPr>
        </p:nvSpPr>
        <p:spPr>
          <a:xfrm>
            <a:off x="1723696" y="252956"/>
            <a:ext cx="8918876" cy="518403"/>
          </a:xfrm>
        </p:spPr>
        <p:txBody>
          <a:bodyPr lIns="91440" tIns="45720" rIns="91440" bIns="45720" anchor="t"/>
          <a:lstStyle/>
          <a:p>
            <a:pPr algn="ctr"/>
            <a:r>
              <a:rPr lang="es">
                <a:latin typeface="Source Sans Pro"/>
                <a:ea typeface="Source Sans Pro"/>
              </a:rPr>
              <a:t>Como usar el boton LoRa </a:t>
            </a:r>
          </a:p>
        </p:txBody>
      </p:sp>
      <p:pic>
        <p:nvPicPr>
          <p:cNvPr id="3" name="Picture 2" descr="lora 2E">
            <a:extLst>
              <a:ext uri="{FF2B5EF4-FFF2-40B4-BE49-F238E27FC236}">
                <a16:creationId xmlns:a16="http://schemas.microsoft.com/office/drawing/2014/main" id="{16F3CB93-2FEC-5B3E-4862-667C8C689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3134" y="2498377"/>
            <a:ext cx="3675619" cy="30850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5DDA0E-65C8-DB17-3AF8-B84EA2ADD533}"/>
              </a:ext>
            </a:extLst>
          </p:cNvPr>
          <p:cNvSpPr txBox="1"/>
          <p:nvPr/>
        </p:nvSpPr>
        <p:spPr>
          <a:xfrm>
            <a:off x="1080203" y="1439957"/>
            <a:ext cx="10205863" cy="12105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nchor="t">
            <a:spAutoFit/>
          </a:bodyPr>
          <a:lstStyle/>
          <a:p>
            <a:r>
              <a:rPr lang="es">
                <a:ea typeface="+mn-lt"/>
                <a:cs typeface="+mn-lt"/>
              </a:rPr>
              <a:t>Los botones LoRa vienen con 2 opciones de uso, y cada usuario puede elegir cómo llevarlo, a menos que la propiedad indique lo contrario</a:t>
            </a:r>
            <a:r>
              <a:rPr lang="es">
                <a:latin typeface="Source Sans Pro"/>
                <a:ea typeface="Source Sans Pro"/>
              </a:rPr>
              <a:t>:</a:t>
            </a:r>
          </a:p>
          <a:p>
            <a:pPr marL="285750" indent="-285750">
              <a:buFont typeface="Arial" panose="020B0604020202020204" pitchFamily="34" charset="0"/>
              <a:buChar char="•"/>
            </a:pPr>
            <a:r>
              <a:rPr lang="es" b="1" err="1">
                <a:ea typeface="+mn-lt"/>
                <a:cs typeface="+mn-lt"/>
              </a:rPr>
              <a:t>Opción 1:</a:t>
            </a:r>
            <a:r>
              <a:rPr lang="es">
                <a:ea typeface="+mn-lt"/>
                <a:cs typeface="+mn-lt"/>
              </a:rPr>
              <a:t> Correa tipo reloj</a:t>
            </a:r>
            <a:r>
              <a:rPr lang="es">
                <a:latin typeface="Source Sans Pro"/>
                <a:ea typeface="Source Sans Pro"/>
              </a:rPr>
              <a:t> </a:t>
            </a:r>
            <a:endParaRPr lang="en-US">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s" b="1" err="1">
                <a:ea typeface="+mn-lt"/>
                <a:cs typeface="+mn-lt"/>
              </a:rPr>
              <a:t>Opción 2:</a:t>
            </a:r>
            <a:r>
              <a:rPr lang="es">
                <a:ea typeface="+mn-lt"/>
                <a:cs typeface="+mn-lt"/>
              </a:rPr>
              <a:t> Llavero </a:t>
            </a:r>
            <a:endParaRPr lang="en-US"/>
          </a:p>
        </p:txBody>
      </p:sp>
      <p:sp>
        <p:nvSpPr>
          <p:cNvPr id="6" name="TextBox 5">
            <a:extLst>
              <a:ext uri="{FF2B5EF4-FFF2-40B4-BE49-F238E27FC236}">
                <a16:creationId xmlns:a16="http://schemas.microsoft.com/office/drawing/2014/main" id="{743859FC-01B5-C36E-EC98-6CB131362F71}"/>
              </a:ext>
            </a:extLst>
          </p:cNvPr>
          <p:cNvSpPr txBox="1"/>
          <p:nvPr/>
        </p:nvSpPr>
        <p:spPr>
          <a:xfrm>
            <a:off x="1080203" y="1439957"/>
            <a:ext cx="10205863" cy="1194820"/>
          </a:xfrm>
          <a:prstGeom prst="rect">
            <a:avLst/>
          </a:prstGeom>
          <a:ln w="47625">
            <a:solidFill>
              <a:schemeClr val="accent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AAD1FF03-0056-72BF-06C9-3AB8A9475BDB}"/>
              </a:ext>
            </a:extLst>
          </p:cNvPr>
          <p:cNvSpPr txBox="1"/>
          <p:nvPr/>
        </p:nvSpPr>
        <p:spPr>
          <a:xfrm>
            <a:off x="3470365" y="5455928"/>
            <a:ext cx="1974593" cy="2974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nchor="t">
            <a:spAutoFit/>
          </a:bodyPr>
          <a:lstStyle/>
          <a:p>
            <a:r>
              <a:rPr lang="es" sz="1200">
                <a:solidFill>
                  <a:schemeClr val="tx2"/>
                </a:solidFill>
                <a:latin typeface="Source Sans Pro"/>
                <a:ea typeface="Source Sans Pro"/>
              </a:rPr>
              <a:t>Option 1: Correa tipo reloj</a:t>
            </a:r>
            <a:endParaRPr lang="en-US" sz="1200" err="1">
              <a:solidFill>
                <a:schemeClr val="tx2"/>
              </a:solidFill>
              <a:latin typeface="Source Sans Pro" panose="020B0503030403020204" pitchFamily="34" charset="0"/>
              <a:ea typeface="Source Sans Pro" panose="020B0503030403020204" pitchFamily="34" charset="0"/>
            </a:endParaRPr>
          </a:p>
        </p:txBody>
      </p:sp>
      <p:sp>
        <p:nvSpPr>
          <p:cNvPr id="8" name="TextBox 7">
            <a:extLst>
              <a:ext uri="{FF2B5EF4-FFF2-40B4-BE49-F238E27FC236}">
                <a16:creationId xmlns:a16="http://schemas.microsoft.com/office/drawing/2014/main" id="{819CE9BE-B92F-0D31-ABB7-FA3A0594B3C6}"/>
              </a:ext>
            </a:extLst>
          </p:cNvPr>
          <p:cNvSpPr txBox="1"/>
          <p:nvPr/>
        </p:nvSpPr>
        <p:spPr>
          <a:xfrm>
            <a:off x="4038600" y="5892800"/>
            <a:ext cx="102657" cy="3795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non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A238A3E3-BF4C-7DCF-BD32-855EDAE8FDA2}"/>
              </a:ext>
            </a:extLst>
          </p:cNvPr>
          <p:cNvSpPr txBox="1"/>
          <p:nvPr/>
        </p:nvSpPr>
        <p:spPr>
          <a:xfrm>
            <a:off x="7497620" y="5461008"/>
            <a:ext cx="1312794" cy="2872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nchor="t">
            <a:spAutoFit/>
          </a:bodyPr>
          <a:lstStyle/>
          <a:p>
            <a:pPr algn="l"/>
            <a:r>
              <a:rPr lang="es" sz="1200">
                <a:solidFill>
                  <a:schemeClr val="tx2"/>
                </a:solidFill>
                <a:latin typeface="Source Sans Pro"/>
                <a:ea typeface="Source Sans Pro"/>
              </a:rPr>
              <a:t>Opción 2: Llavero</a:t>
            </a:r>
          </a:p>
        </p:txBody>
      </p:sp>
      <p:pic>
        <p:nvPicPr>
          <p:cNvPr id="10" name="Picture 9" descr="Un reloj inteligente negro con correa negra&#10;&#10;Descripción generada automáticamente">
            <a:extLst>
              <a:ext uri="{FF2B5EF4-FFF2-40B4-BE49-F238E27FC236}">
                <a16:creationId xmlns:a16="http://schemas.microsoft.com/office/drawing/2014/main" id="{DEF17DD9-722A-BED3-FE4F-8E5991895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759" y="3243363"/>
            <a:ext cx="4899682" cy="2225106"/>
          </a:xfrm>
          <a:prstGeom prst="rect">
            <a:avLst/>
          </a:prstGeom>
        </p:spPr>
      </p:pic>
    </p:spTree>
    <p:extLst>
      <p:ext uri="{BB962C8B-B14F-4D97-AF65-F5344CB8AC3E}">
        <p14:creationId xmlns:p14="http://schemas.microsoft.com/office/powerpoint/2010/main" val="369476969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230B-43F8-D9D7-39FC-6338F29E64E3}"/>
              </a:ext>
            </a:extLst>
          </p:cNvPr>
          <p:cNvSpPr>
            <a:spLocks noGrp="1"/>
          </p:cNvSpPr>
          <p:nvPr>
            <p:ph type="title"/>
          </p:nvPr>
        </p:nvSpPr>
        <p:spPr>
          <a:xfrm>
            <a:off x="1636562" y="227556"/>
            <a:ext cx="8918876" cy="518403"/>
          </a:xfrm>
        </p:spPr>
        <p:txBody>
          <a:bodyPr lIns="91440" tIns="45720" rIns="91440" bIns="45720" anchor="t"/>
          <a:lstStyle/>
          <a:p>
            <a:pPr algn="ctr"/>
            <a:r>
              <a:rPr lang="es" err="1">
                <a:latin typeface="Source Sans Pro"/>
                <a:ea typeface="Source Sans Pro"/>
              </a:rPr>
              <a:t>Pantalla de carga de botones LoRa</a:t>
            </a:r>
          </a:p>
        </p:txBody>
      </p:sp>
      <p:sp>
        <p:nvSpPr>
          <p:cNvPr id="3" name="TextBox 2">
            <a:extLst>
              <a:ext uri="{FF2B5EF4-FFF2-40B4-BE49-F238E27FC236}">
                <a16:creationId xmlns:a16="http://schemas.microsoft.com/office/drawing/2014/main" id="{F9F0D4CD-FEAA-5014-A3A0-5B22283351C7}"/>
              </a:ext>
            </a:extLst>
          </p:cNvPr>
          <p:cNvSpPr txBox="1"/>
          <p:nvPr/>
        </p:nvSpPr>
        <p:spPr>
          <a:xfrm>
            <a:off x="756028" y="1233878"/>
            <a:ext cx="5729438" cy="43499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nchor="t">
            <a:spAutoFit/>
          </a:bodyPr>
          <a:lstStyle/>
          <a:p>
            <a:pPr marL="285750" indent="-285750">
              <a:buFont typeface="Arial" panose="020B0604020202020204" pitchFamily="34" charset="0"/>
              <a:buChar char="•"/>
            </a:pPr>
            <a:r>
              <a:rPr lang="es" sz="1600">
                <a:ea typeface="+mn-lt"/>
                <a:cs typeface="+mn-lt"/>
              </a:rPr>
              <a:t>Cuando el botón LoRa tiene menos del 5% de batería, la pantalla mostrará "Batería baja" por razones de seguridad.</a:t>
            </a:r>
            <a:endParaRPr lang="en-US" sz="1600">
              <a:latin typeface="Source Sans Pro" panose="020B0503030403020204" pitchFamily="34" charset="0"/>
              <a:ea typeface="Source Sans Pro" panose="020B0503030403020204" pitchFamily="34" charset="0"/>
            </a:endParaRPr>
          </a:p>
          <a:p>
            <a:pPr marL="742950" lvl="1" indent="-285750">
              <a:buFont typeface="Arial" panose="020B0604020202020204" pitchFamily="34" charset="0"/>
              <a:buChar char="•"/>
            </a:pPr>
            <a:r>
              <a:rPr lang="es" sz="1600">
                <a:ea typeface="+mn-lt"/>
                <a:cs typeface="+mn-lt"/>
              </a:rPr>
              <a:t>Si hay una alerta activa que consume la batería por debajo del 5%, el dispositivo seguirá actualizando su ubicación hasta que se agote la batería.</a:t>
            </a:r>
          </a:p>
          <a:p>
            <a:pPr marL="285750" indent="-285750" algn="l">
              <a:buFont typeface="Arial" panose="020B0604020202020204" pitchFamily="34" charset="0"/>
              <a:buChar char="•"/>
            </a:pPr>
            <a:endParaRPr lang="en-US">
              <a:latin typeface="Source Sans Pro" panose="020B0503030403020204" pitchFamily="34" charset="0"/>
              <a:ea typeface="Source Sans Pro" panose="020B0503030403020204" pitchFamily="34" charset="0"/>
            </a:endParaRPr>
          </a:p>
          <a:p>
            <a:pPr marL="285750" indent="-285750" algn="l">
              <a:buFont typeface="Arial" panose="020B0604020202020204" pitchFamily="34" charset="0"/>
              <a:buChar char="•"/>
            </a:pPr>
            <a:endParaRPr lang="en-US">
              <a:latin typeface="Source Sans Pro" panose="020B0503030403020204" pitchFamily="34" charset="0"/>
              <a:ea typeface="Source Sans Pro" panose="020B0503030403020204" pitchFamily="34" charset="0"/>
            </a:endParaRPr>
          </a:p>
          <a:p>
            <a:pPr marL="285750" indent="-285750" algn="l">
              <a:buFont typeface="Arial" panose="020B0604020202020204" pitchFamily="34" charset="0"/>
              <a:buChar char="•"/>
            </a:pPr>
            <a:endParaRPr lang="en-US">
              <a:latin typeface="Source Sans Pro" panose="020B0503030403020204" pitchFamily="34" charset="0"/>
              <a:ea typeface="Source Sans Pro" panose="020B0503030403020204" pitchFamily="34" charset="0"/>
            </a:endParaRPr>
          </a:p>
          <a:p>
            <a:pPr marL="285750" indent="-285750" algn="l">
              <a:buFont typeface="Arial" panose="020B0604020202020204" pitchFamily="34" charset="0"/>
              <a:buChar char="•"/>
            </a:pPr>
            <a:endParaRPr lang="en-US">
              <a:latin typeface="Source Sans Pro" panose="020B0503030403020204" pitchFamily="34" charset="0"/>
              <a:ea typeface="Source Sans Pro" panose="020B0503030403020204" pitchFamily="34" charset="0"/>
            </a:endParaRPr>
          </a:p>
          <a:p>
            <a:pPr marL="285750" indent="-285750" algn="l">
              <a:buFont typeface="Arial" panose="020B0604020202020204" pitchFamily="34" charset="0"/>
              <a:buChar char="•"/>
            </a:pPr>
            <a:endParaRPr lang="en-US">
              <a:latin typeface="Source Sans Pro" panose="020B0503030403020204" pitchFamily="34" charset="0"/>
              <a:ea typeface="Source Sans Pro" panose="020B0503030403020204" pitchFamily="34" charset="0"/>
            </a:endParaRPr>
          </a:p>
          <a:p>
            <a:pPr marL="285750" indent="-285750" algn="l">
              <a:buFont typeface="Arial" panose="020B0604020202020204" pitchFamily="34" charset="0"/>
              <a:buChar char="•"/>
            </a:pPr>
            <a:endParaRPr lang="en-US">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s">
                <a:solidFill>
                  <a:schemeClr val="tx2"/>
                </a:solidFill>
                <a:ea typeface="+mn-lt"/>
                <a:cs typeface="+mn-lt"/>
              </a:rPr>
              <a:t>Una vez que se cargue el dispositivo por encima del 5%, se reconectará a la red LoRa y volverá a mostrar la pantalla principal con la hora</a:t>
            </a:r>
            <a:endParaRPr lang="en-US">
              <a:solidFill>
                <a:schemeClr val="tx2"/>
              </a:solidFill>
              <a:latin typeface="Source Sans Pro"/>
              <a:ea typeface="Source Sans Pro"/>
            </a:endParaRPr>
          </a:p>
          <a:p>
            <a:pPr marL="285750" indent="-285750" algn="l">
              <a:buFont typeface="Arial" panose="020B0604020202020204" pitchFamily="34" charset="0"/>
              <a:buChar char="•"/>
            </a:pPr>
            <a:endParaRPr lang="en-US">
              <a:solidFill>
                <a:schemeClr val="tx2"/>
              </a:solidFill>
              <a:latin typeface="Source Sans Pro" panose="020B0503030403020204" pitchFamily="34" charset="0"/>
              <a:ea typeface="Source Sans Pro" panose="020B0503030403020204" pitchFamily="34" charset="0"/>
            </a:endParaRPr>
          </a:p>
        </p:txBody>
      </p:sp>
      <p:sp>
        <p:nvSpPr>
          <p:cNvPr id="10" name="TextBox 9">
            <a:extLst>
              <a:ext uri="{FF2B5EF4-FFF2-40B4-BE49-F238E27FC236}">
                <a16:creationId xmlns:a16="http://schemas.microsoft.com/office/drawing/2014/main" id="{6DACDB24-05C0-D991-93F0-627650D6C541}"/>
              </a:ext>
            </a:extLst>
          </p:cNvPr>
          <p:cNvSpPr txBox="1"/>
          <p:nvPr/>
        </p:nvSpPr>
        <p:spPr>
          <a:xfrm>
            <a:off x="771269" y="4199467"/>
            <a:ext cx="5720972" cy="1119855"/>
          </a:xfrm>
          <a:prstGeom prst="rect">
            <a:avLst/>
          </a:prstGeom>
          <a:ln w="47625">
            <a:solidFill>
              <a:schemeClr val="accent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E8F9B6A1-7B8B-59F9-DA33-914898227787}"/>
              </a:ext>
            </a:extLst>
          </p:cNvPr>
          <p:cNvSpPr txBox="1"/>
          <p:nvPr/>
        </p:nvSpPr>
        <p:spPr>
          <a:xfrm>
            <a:off x="764495" y="1233878"/>
            <a:ext cx="5720971" cy="1842967"/>
          </a:xfrm>
          <a:prstGeom prst="rect">
            <a:avLst/>
          </a:prstGeom>
          <a:ln w="47625">
            <a:solidFill>
              <a:schemeClr val="accent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pic>
        <p:nvPicPr>
          <p:cNvPr id="12" name="Picture 11">
            <a:extLst>
              <a:ext uri="{FF2B5EF4-FFF2-40B4-BE49-F238E27FC236}">
                <a16:creationId xmlns:a16="http://schemas.microsoft.com/office/drawing/2014/main" id="{5DB6A516-987F-2A30-EF93-C43CEA1FF576}"/>
              </a:ext>
            </a:extLst>
          </p:cNvPr>
          <p:cNvPicPr>
            <a:picLocks noChangeAspect="1"/>
          </p:cNvPicPr>
          <p:nvPr/>
        </p:nvPicPr>
        <p:blipFill>
          <a:blip r:embed="rId2"/>
          <a:stretch>
            <a:fillRect/>
          </a:stretch>
        </p:blipFill>
        <p:spPr>
          <a:xfrm>
            <a:off x="5212972" y="486383"/>
            <a:ext cx="7772400" cy="3529965"/>
          </a:xfrm>
          <a:prstGeom prst="rect">
            <a:avLst/>
          </a:prstGeom>
        </p:spPr>
      </p:pic>
      <p:pic>
        <p:nvPicPr>
          <p:cNvPr id="13" name="Picture 12">
            <a:extLst>
              <a:ext uri="{FF2B5EF4-FFF2-40B4-BE49-F238E27FC236}">
                <a16:creationId xmlns:a16="http://schemas.microsoft.com/office/drawing/2014/main" id="{3CC722FF-1FF8-7040-FA86-C33ADC3BDEEE}"/>
              </a:ext>
            </a:extLst>
          </p:cNvPr>
          <p:cNvPicPr>
            <a:picLocks noChangeAspect="1"/>
          </p:cNvPicPr>
          <p:nvPr/>
        </p:nvPicPr>
        <p:blipFill>
          <a:blip r:embed="rId3"/>
          <a:stretch>
            <a:fillRect/>
          </a:stretch>
        </p:blipFill>
        <p:spPr>
          <a:xfrm>
            <a:off x="4055532" y="3299211"/>
            <a:ext cx="7772400" cy="3529965"/>
          </a:xfrm>
          <a:prstGeom prst="rect">
            <a:avLst/>
          </a:prstGeom>
        </p:spPr>
      </p:pic>
      <p:pic>
        <p:nvPicPr>
          <p:cNvPr id="14" name="Picture 13">
            <a:extLst>
              <a:ext uri="{FF2B5EF4-FFF2-40B4-BE49-F238E27FC236}">
                <a16:creationId xmlns:a16="http://schemas.microsoft.com/office/drawing/2014/main" id="{D8EAADBE-521C-05E3-C5C7-B67B9A164EBD}"/>
              </a:ext>
            </a:extLst>
          </p:cNvPr>
          <p:cNvPicPr>
            <a:picLocks noChangeAspect="1"/>
          </p:cNvPicPr>
          <p:nvPr/>
        </p:nvPicPr>
        <p:blipFill>
          <a:blip r:embed="rId4"/>
          <a:stretch>
            <a:fillRect/>
          </a:stretch>
        </p:blipFill>
        <p:spPr>
          <a:xfrm>
            <a:off x="6485466" y="3346489"/>
            <a:ext cx="7772400" cy="3529965"/>
          </a:xfrm>
          <a:prstGeom prst="rect">
            <a:avLst/>
          </a:prstGeom>
        </p:spPr>
      </p:pic>
    </p:spTree>
    <p:extLst>
      <p:ext uri="{BB962C8B-B14F-4D97-AF65-F5344CB8AC3E}">
        <p14:creationId xmlns:p14="http://schemas.microsoft.com/office/powerpoint/2010/main" val="6129940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FFDCADC-FE01-437C-A9C1-59D7765F91B2}"/>
              </a:ext>
            </a:extLst>
          </p:cNvPr>
          <p:cNvSpPr>
            <a:spLocks noGrp="1"/>
          </p:cNvSpPr>
          <p:nvPr>
            <p:ph type="title"/>
          </p:nvPr>
        </p:nvSpPr>
        <p:spPr>
          <a:xfrm>
            <a:off x="3205880" y="202262"/>
            <a:ext cx="5698959" cy="518403"/>
          </a:xfrm>
        </p:spPr>
        <p:txBody>
          <a:bodyPr lIns="91440" tIns="45720" rIns="91440" bIns="45720" anchor="t"/>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s" sz="3200" err="1">
                <a:solidFill>
                  <a:schemeClr val="bg1"/>
                </a:solidFill>
                <a:latin typeface="Source Sans Pro"/>
                <a:ea typeface="Source Sans Pro"/>
              </a:rPr>
              <a:t>Presionar el boton LoRa </a:t>
            </a:r>
          </a:p>
        </p:txBody>
      </p:sp>
      <p:sp>
        <p:nvSpPr>
          <p:cNvPr id="2" name="Slide Number Placeholder 1">
            <a:extLst>
              <a:ext uri="{FF2B5EF4-FFF2-40B4-BE49-F238E27FC236}">
                <a16:creationId xmlns:a16="http://schemas.microsoft.com/office/drawing/2014/main" id="{280A4655-14E6-40D6-95AE-8195E046D876}"/>
              </a:ext>
            </a:extLst>
          </p:cNvPr>
          <p:cNvSpPr>
            <a:spLocks noGrp="1"/>
          </p:cNvSpPr>
          <p:nvPr>
            <p:ph type="sldNum" sz="quarter" idx="4294967295"/>
          </p:nvPr>
        </p:nvSpPr>
        <p:spPr>
          <a:xfrm>
            <a:off x="0" y="6540500"/>
            <a:ext cx="204788" cy="235744"/>
          </a:xfrm>
          <a:prstGeom prst="rect">
            <a:avLst/>
          </a:prstGeom>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571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143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714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2286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857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3429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4000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4572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t>8</a:t>
            </a:fld>
            <a:endParaRPr lang="en-US"/>
          </a:p>
        </p:txBody>
      </p:sp>
      <p:sp>
        <p:nvSpPr>
          <p:cNvPr id="7" name="TextBox 6">
            <a:extLst>
              <a:ext uri="{FF2B5EF4-FFF2-40B4-BE49-F238E27FC236}">
                <a16:creationId xmlns:a16="http://schemas.microsoft.com/office/drawing/2014/main" id="{A733017D-571E-8C9E-24D1-635885018BA1}"/>
              </a:ext>
            </a:extLst>
          </p:cNvPr>
          <p:cNvSpPr txBox="1"/>
          <p:nvPr/>
        </p:nvSpPr>
        <p:spPr>
          <a:xfrm>
            <a:off x="5638800" y="2973977"/>
            <a:ext cx="914400" cy="914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F3BC15AF-0F8C-C444-C7A5-FC672F411D96}"/>
              </a:ext>
            </a:extLst>
          </p:cNvPr>
          <p:cNvSpPr txBox="1"/>
          <p:nvPr/>
        </p:nvSpPr>
        <p:spPr>
          <a:xfrm>
            <a:off x="5638800" y="2973977"/>
            <a:ext cx="914400" cy="914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15" name="TextBox 14">
            <a:extLst>
              <a:ext uri="{FF2B5EF4-FFF2-40B4-BE49-F238E27FC236}">
                <a16:creationId xmlns:a16="http://schemas.microsoft.com/office/drawing/2014/main" id="{0ED1A5AE-F47F-F6E2-ECB5-DAA302BF40A8}"/>
              </a:ext>
            </a:extLst>
          </p:cNvPr>
          <p:cNvSpPr txBox="1"/>
          <p:nvPr/>
        </p:nvSpPr>
        <p:spPr>
          <a:xfrm>
            <a:off x="299837" y="1420895"/>
            <a:ext cx="11512731" cy="40011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91440" tIns="45720" rIns="91440" bIns="45720" anchor="t">
            <a:spAutoFit/>
          </a:bodyPr>
          <a:lstStyle/>
          <a:p>
            <a:pPr algn="just">
              <a:defRPr/>
            </a:pPr>
            <a:r>
              <a:rPr lang="es" sz="2000" err="1">
                <a:solidFill>
                  <a:srgbClr val="5C5A5C"/>
                </a:solidFill>
                <a:ea typeface="+mn-lt"/>
                <a:cs typeface="+mn-lt"/>
              </a:rPr>
              <a:t>Funciones del botón</a:t>
            </a:r>
            <a:r>
              <a:rPr lang="es" sz="2000" b="1">
                <a:solidFill>
                  <a:srgbClr val="5C5A5C"/>
                </a:solidFill>
                <a:latin typeface="Source Sans Pro"/>
                <a:ea typeface="Source Sans Pro"/>
              </a:rPr>
              <a:t>		</a:t>
            </a:r>
            <a:endParaRPr lang="en-US">
              <a:latin typeface="Source Sans Pro"/>
              <a:ea typeface="Source Sans Pro"/>
            </a:endParaRPr>
          </a:p>
        </p:txBody>
      </p:sp>
      <p:sp>
        <p:nvSpPr>
          <p:cNvPr id="8" name="TextBox 7">
            <a:extLst>
              <a:ext uri="{FF2B5EF4-FFF2-40B4-BE49-F238E27FC236}">
                <a16:creationId xmlns:a16="http://schemas.microsoft.com/office/drawing/2014/main" id="{D22A8116-C8C8-4ACE-8934-F3DFD389886D}"/>
              </a:ext>
            </a:extLst>
          </p:cNvPr>
          <p:cNvSpPr txBox="1"/>
          <p:nvPr/>
        </p:nvSpPr>
        <p:spPr>
          <a:xfrm>
            <a:off x="0" y="6396653"/>
            <a:ext cx="249382" cy="379591"/>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25" name="TextBox 24">
            <a:extLst>
              <a:ext uri="{FF2B5EF4-FFF2-40B4-BE49-F238E27FC236}">
                <a16:creationId xmlns:a16="http://schemas.microsoft.com/office/drawing/2014/main" id="{86CB5514-6A28-16C8-76E6-ACBF5D13DD84}"/>
              </a:ext>
            </a:extLst>
          </p:cNvPr>
          <p:cNvSpPr txBox="1"/>
          <p:nvPr/>
        </p:nvSpPr>
        <p:spPr>
          <a:xfrm>
            <a:off x="418454" y="1940690"/>
            <a:ext cx="5871521" cy="3795911"/>
          </a:xfrm>
          <a:prstGeom prst="rect">
            <a:avLst/>
          </a:prstGeom>
          <a:ln w="47625">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nchor="t">
            <a:spAutoFit/>
          </a:bodyPr>
          <a:lstStyle/>
          <a:p>
            <a:r>
              <a:rPr lang="es" sz="1600" b="1">
                <a:ea typeface="+mn-lt"/>
                <a:cs typeface="+mn-lt"/>
              </a:rPr>
              <a:t>Activar alerta:</a:t>
            </a:r>
            <a:r>
              <a:rPr lang="es" sz="1600">
                <a:ea typeface="+mn-lt"/>
                <a:cs typeface="+mn-lt"/>
              </a:rPr>
              <a:t> Presione rápidamente el botón rojo 3 veces (1 segundo)</a:t>
            </a:r>
            <a:br>
              <a:rPr lang="en-US" sz="1600">
                <a:latin typeface="Source Sans Pro"/>
                <a:ea typeface="Source Sans Pro"/>
              </a:rPr>
            </a:br>
            <a:r>
              <a:rPr lang="es" sz="1600">
                <a:latin typeface="Helvetica Neue Medium"/>
                <a:ea typeface="Source Sans Pro"/>
              </a:rPr>
              <a:t>O....</a:t>
            </a:r>
            <a:br>
              <a:rPr lang="en-US" sz="1600">
                <a:latin typeface="Source Sans Pro" panose="020B0503030403020204" pitchFamily="34" charset="0"/>
                <a:ea typeface="Source Sans Pro" panose="020B0503030403020204" pitchFamily="34" charset="0"/>
              </a:rPr>
            </a:br>
            <a:r>
              <a:rPr lang="es" sz="1600" err="1">
                <a:ea typeface="+mn-lt"/>
                <a:cs typeface="+mn-lt"/>
              </a:rPr>
              <a:t>Mantenga presionado el botón rojo durante 3 segundos</a:t>
            </a:r>
            <a:endParaRPr lang="en-US" sz="1600" err="1">
              <a:solidFill>
                <a:schemeClr val="tx2"/>
              </a:solidFill>
            </a:endParaRPr>
          </a:p>
          <a:p>
            <a:pPr algn="l"/>
            <a:endParaRPr lang="en-US" sz="1600" b="1">
              <a:latin typeface="Source Sans Pro" panose="020B0503030403020204" pitchFamily="34" charset="0"/>
              <a:ea typeface="Source Sans Pro" panose="020B0503030403020204" pitchFamily="34" charset="0"/>
            </a:endParaRPr>
          </a:p>
          <a:p>
            <a:r>
              <a:rPr lang="es" sz="1600" b="1" err="1">
                <a:solidFill>
                  <a:schemeClr val="tx2"/>
                </a:solidFill>
                <a:ea typeface="+mn-lt"/>
                <a:cs typeface="+mn-lt"/>
              </a:rPr>
              <a:t>Verificación de estado (Health Check):</a:t>
            </a:r>
            <a:r>
              <a:rPr lang="es" sz="1600">
                <a:solidFill>
                  <a:schemeClr val="tx2"/>
                </a:solidFill>
                <a:ea typeface="+mn-lt"/>
                <a:cs typeface="+mn-lt"/>
              </a:rPr>
              <a:t> Presione el botón rojo 1 segundo cuando la pantalla esté apagada</a:t>
            </a:r>
            <a:endParaRPr lang="en-US" sz="1600" err="1">
              <a:solidFill>
                <a:schemeClr val="tx2"/>
              </a:solidFill>
            </a:endParaRPr>
          </a:p>
          <a:p>
            <a:pPr algn="l"/>
            <a:endParaRPr lang="en-US" sz="1600" b="1">
              <a:latin typeface="Source Sans Pro" panose="020B0503030403020204" pitchFamily="34" charset="0"/>
              <a:ea typeface="Source Sans Pro" panose="020B0503030403020204" pitchFamily="34" charset="0"/>
            </a:endParaRPr>
          </a:p>
          <a:p>
            <a:r>
              <a:rPr lang="es" sz="1600" b="1" err="1">
                <a:solidFill>
                  <a:srgbClr val="A3ABAF"/>
                </a:solidFill>
                <a:ea typeface="+mn-lt"/>
                <a:cs typeface="+mn-lt"/>
              </a:rPr>
              <a:t>Reinicio (Power cycle):</a:t>
            </a:r>
            <a:r>
              <a:rPr lang="es" sz="1600">
                <a:solidFill>
                  <a:srgbClr val="A3ABAF"/>
                </a:solidFill>
                <a:ea typeface="+mn-lt"/>
                <a:cs typeface="+mn-lt"/>
              </a:rPr>
              <a:t> Mantenga presionado el botón negro (3) y toque el botón de pantalla (2) cinco veces mientras sigue presionando el botón negro</a:t>
            </a:r>
            <a:endParaRPr lang="en-US" sz="1600"/>
          </a:p>
          <a:p>
            <a:pPr marL="342900" indent="-342900">
              <a:buAutoNum type="arabicParenR"/>
            </a:pPr>
            <a:r>
              <a:rPr lang="es" sz="1600">
                <a:solidFill>
                  <a:srgbClr val="A3ABAF"/>
                </a:solidFill>
                <a:ea typeface="+mn-lt"/>
                <a:cs typeface="+mn-lt"/>
              </a:rPr>
              <a:t>El botón se reiniciará y entrará en modo de autoevaluación</a:t>
            </a:r>
            <a:r>
              <a:rPr lang="es" sz="1600">
                <a:solidFill>
                  <a:srgbClr val="A3ABAF"/>
                </a:solidFill>
                <a:latin typeface="Source Sans Pro"/>
                <a:ea typeface="Source Sans Pro"/>
                <a:cs typeface="+mn-lt"/>
              </a:rPr>
              <a:t> P.O.S.T (Power On Self Test) mode. </a:t>
            </a:r>
            <a:endParaRPr lang="en-US" sz="1600">
              <a:solidFill>
                <a:srgbClr val="A3ABAF"/>
              </a:solidFill>
              <a:latin typeface="Source Sans Pro"/>
              <a:ea typeface="Source Sans Pro"/>
            </a:endParaRPr>
          </a:p>
          <a:p>
            <a:pPr marL="342900" indent="-342900">
              <a:buAutoNum type="arabicParenR"/>
            </a:pPr>
            <a:r>
              <a:rPr lang="es" sz="1600">
                <a:solidFill>
                  <a:srgbClr val="A3ABAF"/>
                </a:solidFill>
                <a:ea typeface="+mn-lt"/>
                <a:cs typeface="+mn-lt"/>
              </a:rPr>
              <a:t>Luego debe presionar los tres botones individualmente (en cualquier orden) para iniciar el botón LoRa</a:t>
            </a:r>
            <a:endParaRPr lang="en-US" sz="1600"/>
          </a:p>
        </p:txBody>
      </p:sp>
      <p:sp>
        <p:nvSpPr>
          <p:cNvPr id="26" name="TextBox 25">
            <a:extLst>
              <a:ext uri="{FF2B5EF4-FFF2-40B4-BE49-F238E27FC236}">
                <a16:creationId xmlns:a16="http://schemas.microsoft.com/office/drawing/2014/main" id="{DFC83BF1-5639-C447-4210-8ED1BBF9AFE3}"/>
              </a:ext>
            </a:extLst>
          </p:cNvPr>
          <p:cNvSpPr txBox="1"/>
          <p:nvPr/>
        </p:nvSpPr>
        <p:spPr>
          <a:xfrm>
            <a:off x="571202" y="6125227"/>
            <a:ext cx="11437546"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nchor="t">
            <a:spAutoFit/>
          </a:bodyPr>
          <a:lstStyle/>
          <a:p>
            <a:r>
              <a:rPr lang="es" sz="1600">
                <a:solidFill>
                  <a:schemeClr val="accent2">
                    <a:lumMod val="75000"/>
                  </a:schemeClr>
                </a:solidFill>
                <a:ea typeface="+mn-lt"/>
                <a:cs typeface="+mn-lt"/>
              </a:rPr>
              <a:t>Una alerta activa solo puede resolverse desde el Portal o por un Respondedor usando la app React Mobile Hospitality</a:t>
            </a:r>
            <a:endParaRPr lang="en-US">
              <a:solidFill>
                <a:schemeClr val="accent2">
                  <a:lumMod val="75000"/>
                </a:schemeClr>
              </a:solidFill>
              <a:ea typeface="+mn-lt"/>
              <a:cs typeface="+mn-lt"/>
            </a:endParaRPr>
          </a:p>
        </p:txBody>
      </p:sp>
      <p:pic>
        <p:nvPicPr>
          <p:cNvPr id="11" name="Picture 10" descr="Un primer plano de un reloj inteligente&#10;&#10;Descripción generada automáticamente">
            <a:extLst>
              <a:ext uri="{FF2B5EF4-FFF2-40B4-BE49-F238E27FC236}">
                <a16:creationId xmlns:a16="http://schemas.microsoft.com/office/drawing/2014/main" id="{A3C769D2-A361-5E07-96E2-2EA1E0F99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0658" y="1934474"/>
            <a:ext cx="2348358" cy="3480213"/>
          </a:xfrm>
          <a:prstGeom prst="rect">
            <a:avLst/>
          </a:prstGeom>
        </p:spPr>
      </p:pic>
      <p:pic>
        <p:nvPicPr>
          <p:cNvPr id="16" name="Picture 15" descr="Un primer plano de un reloj&#10;&#10;Descripción generada automáticamente">
            <a:extLst>
              <a:ext uri="{FF2B5EF4-FFF2-40B4-BE49-F238E27FC236}">
                <a16:creationId xmlns:a16="http://schemas.microsoft.com/office/drawing/2014/main" id="{7D7876CB-3443-2FD6-F933-E2D000791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156" y="1933346"/>
            <a:ext cx="2305581" cy="3480214"/>
          </a:xfrm>
          <a:prstGeom prst="rect">
            <a:avLst/>
          </a:prstGeom>
        </p:spPr>
      </p:pic>
      <p:sp>
        <p:nvSpPr>
          <p:cNvPr id="27" name="TextBox 26">
            <a:extLst>
              <a:ext uri="{FF2B5EF4-FFF2-40B4-BE49-F238E27FC236}">
                <a16:creationId xmlns:a16="http://schemas.microsoft.com/office/drawing/2014/main" id="{89B080C3-1D25-548B-6DA8-B5735CD1D9DC}"/>
              </a:ext>
            </a:extLst>
          </p:cNvPr>
          <p:cNvSpPr txBox="1"/>
          <p:nvPr/>
        </p:nvSpPr>
        <p:spPr>
          <a:xfrm>
            <a:off x="9119059" y="5414687"/>
            <a:ext cx="201155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ctr"/>
            <a:r>
              <a:rPr lang="es" sz="1200" i="1">
                <a:solidFill>
                  <a:schemeClr val="accent2">
                    <a:lumMod val="75000"/>
                  </a:schemeClr>
                </a:solidFill>
                <a:latin typeface="Source Sans Pro" panose="020B0503030403020204" pitchFamily="34" charset="0"/>
                <a:ea typeface="Source Sans Pro" panose="020B0503030403020204" pitchFamily="34" charset="0"/>
              </a:rPr>
              <a:t>Para apagar y encender y encender, presione y </a:t>
            </a:r>
          </a:p>
          <a:p>
            <a:pPr algn="ctr"/>
            <a:r>
              <a:rPr lang="es" sz="1200" i="1">
                <a:solidFill>
                  <a:schemeClr val="accent2">
                    <a:lumMod val="75000"/>
                  </a:schemeClr>
                </a:solidFill>
                <a:latin typeface="Source Sans Pro" panose="020B0503030403020204" pitchFamily="34" charset="0"/>
                <a:ea typeface="Source Sans Pro" panose="020B0503030403020204" pitchFamily="34" charset="0"/>
              </a:rPr>
              <a:t>Mantenga presionado 3 y toque de 2 a 5 veces. Después del ciclo de energía, presione los 3 botones una vez para iniciar el botón Lora.</a:t>
            </a:r>
          </a:p>
          <a:p>
            <a:pPr algn="ctr"/>
            <a:endParaRPr lang="en-US" sz="1200" i="1">
              <a:solidFill>
                <a:schemeClr val="accent2">
                  <a:lumMod val="75000"/>
                </a:schemeClr>
              </a:solidFill>
              <a:latin typeface="Source Sans Pro" panose="020B0503030403020204" pitchFamily="34" charset="0"/>
              <a:ea typeface="Source Sans Pro" panose="020B0503030403020204" pitchFamily="34" charset="0"/>
            </a:endParaRPr>
          </a:p>
        </p:txBody>
      </p:sp>
      <p:sp>
        <p:nvSpPr>
          <p:cNvPr id="28" name="Oval 27">
            <a:extLst>
              <a:ext uri="{FF2B5EF4-FFF2-40B4-BE49-F238E27FC236}">
                <a16:creationId xmlns:a16="http://schemas.microsoft.com/office/drawing/2014/main" id="{65AFAAFE-B0E1-9281-2F06-B84BE3D01479}"/>
              </a:ext>
            </a:extLst>
          </p:cNvPr>
          <p:cNvSpPr/>
          <p:nvPr/>
        </p:nvSpPr>
        <p:spPr>
          <a:xfrm>
            <a:off x="9637461" y="3743809"/>
            <a:ext cx="290945" cy="324802"/>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6" name="Oval 35">
            <a:extLst>
              <a:ext uri="{FF2B5EF4-FFF2-40B4-BE49-F238E27FC236}">
                <a16:creationId xmlns:a16="http://schemas.microsoft.com/office/drawing/2014/main" id="{781FF6E9-C6B7-4BAC-5211-D21F4E9F26D0}"/>
              </a:ext>
            </a:extLst>
          </p:cNvPr>
          <p:cNvSpPr/>
          <p:nvPr/>
        </p:nvSpPr>
        <p:spPr>
          <a:xfrm>
            <a:off x="10847398" y="2416442"/>
            <a:ext cx="290945" cy="324802"/>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TextBox 36">
            <a:extLst>
              <a:ext uri="{FF2B5EF4-FFF2-40B4-BE49-F238E27FC236}">
                <a16:creationId xmlns:a16="http://schemas.microsoft.com/office/drawing/2014/main" id="{16121C8B-ACCE-E58A-BF38-169CA8DA22EC}"/>
              </a:ext>
            </a:extLst>
          </p:cNvPr>
          <p:cNvSpPr txBox="1"/>
          <p:nvPr/>
        </p:nvSpPr>
        <p:spPr>
          <a:xfrm>
            <a:off x="10894914" y="2380817"/>
            <a:ext cx="33285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l"/>
            <a:r>
              <a:rPr lang="es">
                <a:solidFill>
                  <a:schemeClr val="tx2"/>
                </a:solidFill>
                <a:latin typeface="Source Sans Pro" panose="020B0503030403020204" pitchFamily="34" charset="0"/>
                <a:ea typeface="Source Sans Pro" panose="020B0503030403020204" pitchFamily="34" charset="0"/>
              </a:rPr>
              <a:t>3</a:t>
            </a:r>
          </a:p>
        </p:txBody>
      </p:sp>
      <p:sp>
        <p:nvSpPr>
          <p:cNvPr id="42" name="TextBox 41">
            <a:extLst>
              <a:ext uri="{FF2B5EF4-FFF2-40B4-BE49-F238E27FC236}">
                <a16:creationId xmlns:a16="http://schemas.microsoft.com/office/drawing/2014/main" id="{3A14431B-2AB4-FC8E-5641-E42A2E482685}"/>
              </a:ext>
            </a:extLst>
          </p:cNvPr>
          <p:cNvSpPr txBox="1"/>
          <p:nvPr/>
        </p:nvSpPr>
        <p:spPr>
          <a:xfrm>
            <a:off x="10714806" y="3091357"/>
            <a:ext cx="33285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43" name="TextBox 42">
            <a:extLst>
              <a:ext uri="{FF2B5EF4-FFF2-40B4-BE49-F238E27FC236}">
                <a16:creationId xmlns:a16="http://schemas.microsoft.com/office/drawing/2014/main" id="{837BDCEB-5C49-3311-453C-5EFC65465D86}"/>
              </a:ext>
            </a:extLst>
          </p:cNvPr>
          <p:cNvSpPr txBox="1"/>
          <p:nvPr/>
        </p:nvSpPr>
        <p:spPr>
          <a:xfrm>
            <a:off x="9673181" y="3714925"/>
            <a:ext cx="33285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l"/>
            <a:r>
              <a:rPr lang="es">
                <a:solidFill>
                  <a:schemeClr val="tx2"/>
                </a:solidFill>
                <a:latin typeface="Source Sans Pro" panose="020B0503030403020204" pitchFamily="34" charset="0"/>
                <a:ea typeface="Source Sans Pro" panose="020B0503030403020204" pitchFamily="34" charset="0"/>
              </a:rPr>
              <a:t>2</a:t>
            </a:r>
          </a:p>
        </p:txBody>
      </p:sp>
      <p:sp>
        <p:nvSpPr>
          <p:cNvPr id="49" name="Rectangle 48">
            <a:extLst>
              <a:ext uri="{FF2B5EF4-FFF2-40B4-BE49-F238E27FC236}">
                <a16:creationId xmlns:a16="http://schemas.microsoft.com/office/drawing/2014/main" id="{7070A12D-D373-2051-DBD5-9D9DCF4DAC2B}"/>
              </a:ext>
            </a:extLst>
          </p:cNvPr>
          <p:cNvSpPr/>
          <p:nvPr/>
        </p:nvSpPr>
        <p:spPr>
          <a:xfrm>
            <a:off x="10354733" y="3696582"/>
            <a:ext cx="93134" cy="191795"/>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 name="Rectangle 50">
            <a:extLst>
              <a:ext uri="{FF2B5EF4-FFF2-40B4-BE49-F238E27FC236}">
                <a16:creationId xmlns:a16="http://schemas.microsoft.com/office/drawing/2014/main" id="{AAF23092-7AE7-6063-DE24-4BA9C73D6C49}"/>
              </a:ext>
            </a:extLst>
          </p:cNvPr>
          <p:cNvSpPr/>
          <p:nvPr/>
        </p:nvSpPr>
        <p:spPr>
          <a:xfrm>
            <a:off x="7316642" y="3600684"/>
            <a:ext cx="93134" cy="191795"/>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2" name="TextBox 51">
            <a:extLst>
              <a:ext uri="{FF2B5EF4-FFF2-40B4-BE49-F238E27FC236}">
                <a16:creationId xmlns:a16="http://schemas.microsoft.com/office/drawing/2014/main" id="{9BB821D2-8A62-FDB2-87F0-41917A3F2E5F}"/>
              </a:ext>
            </a:extLst>
          </p:cNvPr>
          <p:cNvSpPr txBox="1"/>
          <p:nvPr/>
        </p:nvSpPr>
        <p:spPr>
          <a:xfrm>
            <a:off x="6490499" y="5414687"/>
            <a:ext cx="2011556"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ctr"/>
            <a:r>
              <a:rPr lang="es" sz="1200" i="1">
                <a:solidFill>
                  <a:schemeClr val="accent2">
                    <a:lumMod val="75000"/>
                  </a:schemeClr>
                </a:solidFill>
                <a:latin typeface="Source Sans Pro" panose="020B0503030403020204" pitchFamily="34" charset="0"/>
                <a:ea typeface="Source Sans Pro" panose="020B0503030403020204" pitchFamily="34" charset="0"/>
              </a:rPr>
              <a:t>Para activar una alerta, presione y </a:t>
            </a:r>
          </a:p>
          <a:p>
            <a:pPr algn="ctr"/>
            <a:r>
              <a:rPr lang="es" sz="1200" i="1">
                <a:solidFill>
                  <a:schemeClr val="accent2">
                    <a:lumMod val="75000"/>
                  </a:schemeClr>
                </a:solidFill>
                <a:latin typeface="Source Sans Pro" panose="020B0503030403020204" pitchFamily="34" charset="0"/>
                <a:ea typeface="Source Sans Pro" panose="020B0503030403020204" pitchFamily="34" charset="0"/>
              </a:rPr>
              <a:t>Mantenga presionado 1 durante tres segundos o presione rápidamente el botón 4 o 5 veces.</a:t>
            </a:r>
          </a:p>
        </p:txBody>
      </p:sp>
      <p:sp>
        <p:nvSpPr>
          <p:cNvPr id="54" name="Oval 53">
            <a:extLst>
              <a:ext uri="{FF2B5EF4-FFF2-40B4-BE49-F238E27FC236}">
                <a16:creationId xmlns:a16="http://schemas.microsoft.com/office/drawing/2014/main" id="{27820A00-E5F9-D5DC-B88F-C4AB91199F0C}"/>
              </a:ext>
            </a:extLst>
          </p:cNvPr>
          <p:cNvSpPr/>
          <p:nvPr/>
        </p:nvSpPr>
        <p:spPr>
          <a:xfrm>
            <a:off x="7823920" y="3758407"/>
            <a:ext cx="290945" cy="324802"/>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5" name="TextBox 54">
            <a:extLst>
              <a:ext uri="{FF2B5EF4-FFF2-40B4-BE49-F238E27FC236}">
                <a16:creationId xmlns:a16="http://schemas.microsoft.com/office/drawing/2014/main" id="{F590D170-182B-EAB9-BB7B-95B0DF23C3A3}"/>
              </a:ext>
            </a:extLst>
          </p:cNvPr>
          <p:cNvSpPr txBox="1"/>
          <p:nvPr/>
        </p:nvSpPr>
        <p:spPr>
          <a:xfrm>
            <a:off x="7866974" y="3714925"/>
            <a:ext cx="33285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l"/>
            <a:r>
              <a:rPr lang="es">
                <a:solidFill>
                  <a:schemeClr val="tx2"/>
                </a:solidFill>
                <a:latin typeface="Source Sans Pro" panose="020B0503030403020204" pitchFamily="34" charset="0"/>
                <a:ea typeface="Source Sans Pro" panose="020B0503030403020204" pitchFamily="34" charset="0"/>
              </a:rPr>
              <a:t>1</a:t>
            </a:r>
          </a:p>
        </p:txBody>
      </p:sp>
    </p:spTree>
    <p:extLst>
      <p:ext uri="{BB962C8B-B14F-4D97-AF65-F5344CB8AC3E}">
        <p14:creationId xmlns:p14="http://schemas.microsoft.com/office/powerpoint/2010/main" val="39426961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6D5E4DF-9DDE-6810-7ADD-A5AE0F24C89A}"/>
              </a:ext>
            </a:extLst>
          </p:cNvPr>
          <p:cNvPicPr>
            <a:picLocks noChangeAspect="1"/>
          </p:cNvPicPr>
          <p:nvPr/>
        </p:nvPicPr>
        <p:blipFill>
          <a:blip r:embed="rId3"/>
          <a:stretch>
            <a:fillRect/>
          </a:stretch>
        </p:blipFill>
        <p:spPr>
          <a:xfrm>
            <a:off x="5382410" y="1005819"/>
            <a:ext cx="7772400" cy="3529965"/>
          </a:xfrm>
          <a:prstGeom prst="rect">
            <a:avLst/>
          </a:prstGeom>
        </p:spPr>
      </p:pic>
      <p:sp>
        <p:nvSpPr>
          <p:cNvPr id="7" name="TextBox 6">
            <a:extLst>
              <a:ext uri="{FF2B5EF4-FFF2-40B4-BE49-F238E27FC236}">
                <a16:creationId xmlns:a16="http://schemas.microsoft.com/office/drawing/2014/main" id="{A733017D-571E-8C9E-24D1-635885018BA1}"/>
              </a:ext>
            </a:extLst>
          </p:cNvPr>
          <p:cNvSpPr txBox="1"/>
          <p:nvPr/>
        </p:nvSpPr>
        <p:spPr>
          <a:xfrm>
            <a:off x="5638800" y="2973977"/>
            <a:ext cx="9144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F3BC15AF-0F8C-C444-C7A5-FC672F411D96}"/>
              </a:ext>
            </a:extLst>
          </p:cNvPr>
          <p:cNvSpPr txBox="1"/>
          <p:nvPr/>
        </p:nvSpPr>
        <p:spPr>
          <a:xfrm>
            <a:off x="5638800" y="2973977"/>
            <a:ext cx="9144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15" name="TextBox 14">
            <a:extLst>
              <a:ext uri="{FF2B5EF4-FFF2-40B4-BE49-F238E27FC236}">
                <a16:creationId xmlns:a16="http://schemas.microsoft.com/office/drawing/2014/main" id="{0ED1A5AE-F47F-F6E2-ECB5-DAA302BF40A8}"/>
              </a:ext>
            </a:extLst>
          </p:cNvPr>
          <p:cNvSpPr txBox="1"/>
          <p:nvPr/>
        </p:nvSpPr>
        <p:spPr>
          <a:xfrm>
            <a:off x="249382" y="1261679"/>
            <a:ext cx="11512731"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 sz="2000" b="1" i="0" u="none" strike="noStrike" kern="1200" cap="none" spc="0" normalizeH="0" baseline="0" noProof="0">
                <a:ln>
                  <a:noFill/>
                </a:ln>
                <a:solidFill>
                  <a:srgbClr val="5C5A5C"/>
                </a:solidFill>
                <a:effectLst/>
                <a:uLnTx/>
                <a:uFillTx/>
                <a:latin typeface="Source Sans Pro" panose="020B0503030403020204" pitchFamily="34" charset="0"/>
                <a:ea typeface="Source Sans Pro" panose="020B0503030403020204" pitchFamily="34" charset="0"/>
              </a:rPr>
              <a:t>Clave de color LED</a:t>
            </a:r>
          </a:p>
        </p:txBody>
      </p:sp>
      <p:sp>
        <p:nvSpPr>
          <p:cNvPr id="13" name="TextBox 12">
            <a:extLst>
              <a:ext uri="{FF2B5EF4-FFF2-40B4-BE49-F238E27FC236}">
                <a16:creationId xmlns:a16="http://schemas.microsoft.com/office/drawing/2014/main" id="{DA7C2D2C-C105-5E03-B96E-449288151408}"/>
              </a:ext>
            </a:extLst>
          </p:cNvPr>
          <p:cNvSpPr txBox="1"/>
          <p:nvPr/>
        </p:nvSpPr>
        <p:spPr>
          <a:xfrm>
            <a:off x="341887" y="1746833"/>
            <a:ext cx="6350277" cy="2041585"/>
          </a:xfrm>
          <a:prstGeom prst="rect">
            <a:avLst/>
          </a:prstGeom>
          <a:ln w="47625">
            <a:solidFill>
              <a:schemeClr val="accent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b="1">
              <a:latin typeface="Source Sans Pro" panose="020B0503030403020204" pitchFamily="34" charset="0"/>
              <a:ea typeface="Source Sans Pro" panose="020B0503030403020204" pitchFamily="34" charset="0"/>
            </a:endParaRPr>
          </a:p>
          <a:p>
            <a:pPr marL="742950" lvl="1" indent="-285750">
              <a:buFont typeface="Arial" panose="020B0604020202020204" pitchFamily="34" charset="0"/>
              <a:buChar char="•"/>
            </a:pPr>
            <a:r>
              <a:rPr lang="es" b="1">
                <a:latin typeface="Source Sans Pro" panose="020B0503030403020204" pitchFamily="34" charset="0"/>
                <a:ea typeface="Source Sans Pro" panose="020B0503030403020204" pitchFamily="34" charset="0"/>
              </a:rPr>
              <a:t>Pantalla principal</a:t>
            </a:r>
          </a:p>
          <a:p>
            <a:pPr marL="742950" lvl="1" indent="-285750">
              <a:buFont typeface="Arial" panose="020B0604020202020204" pitchFamily="34" charset="0"/>
              <a:buChar char="•"/>
            </a:pPr>
            <a:r>
              <a:rPr lang="es" b="1">
                <a:latin typeface="Source Sans Pro" panose="020B0503030403020204" pitchFamily="34" charset="0"/>
                <a:ea typeface="Source Sans Pro" panose="020B0503030403020204" pitchFamily="34" charset="0"/>
              </a:rPr>
              <a:t>Blanco:</a:t>
            </a:r>
            <a:r>
              <a:rPr lang="es">
                <a:solidFill>
                  <a:schemeClr val="tx2"/>
                </a:solidFill>
                <a:latin typeface="Source Sans Pro" panose="020B0503030403020204" pitchFamily="34" charset="0"/>
                <a:ea typeface="Source Sans Pro" panose="020B0503030403020204" pitchFamily="34" charset="0"/>
              </a:rPr>
              <a:t> parpadea al buscar la conectividad de red LoRa</a:t>
            </a:r>
          </a:p>
          <a:p>
            <a:pPr marL="742950" lvl="1" indent="-285750">
              <a:buFont typeface="Arial" panose="020B0604020202020204" pitchFamily="34" charset="0"/>
              <a:buChar char="•"/>
            </a:pPr>
            <a:r>
              <a:rPr lang="es" b="1">
                <a:latin typeface="Source Sans Pro" panose="020B0503030403020204" pitchFamily="34" charset="0"/>
                <a:ea typeface="Source Sans Pro" panose="020B0503030403020204" pitchFamily="34" charset="0"/>
              </a:rPr>
              <a:t>Azul cobalto: </a:t>
            </a:r>
            <a:r>
              <a:rPr lang="es">
                <a:solidFill>
                  <a:schemeClr val="tx2"/>
                </a:solidFill>
                <a:latin typeface="Source Sans Pro" panose="020B0503030403020204" pitchFamily="34" charset="0"/>
                <a:ea typeface="Source Sans Pro" panose="020B0503030403020204" pitchFamily="34" charset="0"/>
              </a:rPr>
              <a:t>fijo durante tres segundos indica que la conexión se ha realizado correctamente a la red LORAWAN</a:t>
            </a:r>
          </a:p>
          <a:p>
            <a:pPr algn="l"/>
            <a:endParaRPr lang="en-US">
              <a:solidFill>
                <a:schemeClr val="tx2"/>
              </a:solidFill>
              <a:latin typeface="Source Sans Pro" panose="020B0503030403020204" pitchFamily="34" charset="0"/>
              <a:ea typeface="Source Sans Pro" panose="020B0503030403020204" pitchFamily="34" charset="0"/>
            </a:endParaRPr>
          </a:p>
        </p:txBody>
      </p:sp>
      <p:pic>
        <p:nvPicPr>
          <p:cNvPr id="17" name="Picture 16" descr="Un círculo azul con borde negro&#10;&#10;Descripción generada automáticamente">
            <a:extLst>
              <a:ext uri="{FF2B5EF4-FFF2-40B4-BE49-F238E27FC236}">
                <a16:creationId xmlns:a16="http://schemas.microsoft.com/office/drawing/2014/main" id="{ABE4DAE7-8E48-4757-1B09-130B88E34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20" y="2838876"/>
            <a:ext cx="546100" cy="393700"/>
          </a:xfrm>
          <a:prstGeom prst="rect">
            <a:avLst/>
          </a:prstGeom>
        </p:spPr>
      </p:pic>
      <p:pic>
        <p:nvPicPr>
          <p:cNvPr id="19" name="Picture 18" descr="Un círculo azul con fondo blanco&#10;&#10;Descripción generada automáticamente">
            <a:extLst>
              <a:ext uri="{FF2B5EF4-FFF2-40B4-BE49-F238E27FC236}">
                <a16:creationId xmlns:a16="http://schemas.microsoft.com/office/drawing/2014/main" id="{51B89653-4C1D-BA38-0BCE-74A20C1E2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0" y="2288386"/>
            <a:ext cx="546100" cy="393700"/>
          </a:xfrm>
          <a:prstGeom prst="rect">
            <a:avLst/>
          </a:prstGeom>
        </p:spPr>
      </p:pic>
      <p:sp>
        <p:nvSpPr>
          <p:cNvPr id="32" name="TextBox 31">
            <a:extLst>
              <a:ext uri="{FF2B5EF4-FFF2-40B4-BE49-F238E27FC236}">
                <a16:creationId xmlns:a16="http://schemas.microsoft.com/office/drawing/2014/main" id="{B4F81D5E-172E-418F-3F12-04E2F837E0E9}"/>
              </a:ext>
            </a:extLst>
          </p:cNvPr>
          <p:cNvSpPr txBox="1"/>
          <p:nvPr/>
        </p:nvSpPr>
        <p:spPr>
          <a:xfrm>
            <a:off x="7549892" y="2500339"/>
            <a:ext cx="1175658" cy="2872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r>
              <a:rPr lang="es" sz="1200" u="sng">
                <a:solidFill>
                  <a:schemeClr val="tx2"/>
                </a:solidFill>
                <a:latin typeface="Source Sans Pro" panose="020B0503030403020204" pitchFamily="34" charset="0"/>
                <a:ea typeface="Source Sans Pro" panose="020B0503030403020204" pitchFamily="34" charset="0"/>
              </a:rPr>
              <a:t>Lora</a:t>
            </a:r>
          </a:p>
        </p:txBody>
      </p:sp>
      <p:sp>
        <p:nvSpPr>
          <p:cNvPr id="33" name="TextBox 32">
            <a:extLst>
              <a:ext uri="{FF2B5EF4-FFF2-40B4-BE49-F238E27FC236}">
                <a16:creationId xmlns:a16="http://schemas.microsoft.com/office/drawing/2014/main" id="{881E81E6-9D4C-CFB6-F374-037AF15D4BAF}"/>
              </a:ext>
            </a:extLst>
          </p:cNvPr>
          <p:cNvSpPr txBox="1"/>
          <p:nvPr/>
        </p:nvSpPr>
        <p:spPr>
          <a:xfrm>
            <a:off x="7276716" y="2858433"/>
            <a:ext cx="1175658" cy="2872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r>
              <a:rPr lang="es" sz="1200" u="sng">
                <a:solidFill>
                  <a:schemeClr val="tx2"/>
                </a:solidFill>
                <a:latin typeface="Source Sans Pro" panose="020B0503030403020204" pitchFamily="34" charset="0"/>
                <a:ea typeface="Source Sans Pro" panose="020B0503030403020204" pitchFamily="34" charset="0"/>
              </a:rPr>
              <a:t>Bluetooth</a:t>
            </a:r>
          </a:p>
        </p:txBody>
      </p:sp>
      <p:sp>
        <p:nvSpPr>
          <p:cNvPr id="34" name="TextBox 33">
            <a:extLst>
              <a:ext uri="{FF2B5EF4-FFF2-40B4-BE49-F238E27FC236}">
                <a16:creationId xmlns:a16="http://schemas.microsoft.com/office/drawing/2014/main" id="{AC95D998-1E4A-1150-B8DC-6D01F8527F47}"/>
              </a:ext>
            </a:extLst>
          </p:cNvPr>
          <p:cNvSpPr txBox="1"/>
          <p:nvPr/>
        </p:nvSpPr>
        <p:spPr>
          <a:xfrm>
            <a:off x="10298054" y="2604246"/>
            <a:ext cx="1175658" cy="2872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r>
              <a:rPr lang="es" sz="1200" u="sng">
                <a:solidFill>
                  <a:schemeClr val="tx2"/>
                </a:solidFill>
                <a:latin typeface="Source Sans Pro" panose="020B0503030403020204" pitchFamily="34" charset="0"/>
                <a:ea typeface="Source Sans Pro" panose="020B0503030403020204" pitchFamily="34" charset="0"/>
              </a:rPr>
              <a:t>Hora</a:t>
            </a:r>
          </a:p>
        </p:txBody>
      </p:sp>
      <p:sp>
        <p:nvSpPr>
          <p:cNvPr id="10" name="Title 9">
            <a:extLst>
              <a:ext uri="{FF2B5EF4-FFF2-40B4-BE49-F238E27FC236}">
                <a16:creationId xmlns:a16="http://schemas.microsoft.com/office/drawing/2014/main" id="{0FFDCADC-FE01-437C-A9C1-59D7765F91B2}"/>
              </a:ext>
            </a:extLst>
          </p:cNvPr>
          <p:cNvSpPr>
            <a:spLocks noGrp="1"/>
          </p:cNvSpPr>
          <p:nvPr>
            <p:ph type="title"/>
          </p:nvPr>
        </p:nvSpPr>
        <p:spPr>
          <a:xfrm>
            <a:off x="1636561" y="198740"/>
            <a:ext cx="8918876" cy="518403"/>
          </a:xfr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ctr"/>
            <a:r>
              <a:rPr lang="es" sz="3200">
                <a:solidFill>
                  <a:schemeClr val="bg1"/>
                </a:solidFill>
                <a:latin typeface="Source Sans Pro" panose="020B0503030403020204" pitchFamily="34" charset="0"/>
                <a:ea typeface="Source Sans Pro" panose="020B0503030403020204" pitchFamily="34" charset="0"/>
              </a:rPr>
              <a:t>Dispositivo LoRa – Clave de color</a:t>
            </a:r>
            <a:endParaRPr lang="en-US" sz="3200">
              <a:latin typeface="Source Sans Pro" panose="020B0503030403020204" pitchFamily="34" charset="0"/>
              <a:ea typeface="Source Sans Pro" panose="020B0503030403020204" pitchFamily="34" charset="0"/>
            </a:endParaRPr>
          </a:p>
        </p:txBody>
      </p:sp>
      <p:sp>
        <p:nvSpPr>
          <p:cNvPr id="39" name="TextBox 38">
            <a:extLst>
              <a:ext uri="{FF2B5EF4-FFF2-40B4-BE49-F238E27FC236}">
                <a16:creationId xmlns:a16="http://schemas.microsoft.com/office/drawing/2014/main" id="{A9C6ACCF-22EA-081B-AD6A-F52DFBEE3B59}"/>
              </a:ext>
            </a:extLst>
          </p:cNvPr>
          <p:cNvSpPr txBox="1"/>
          <p:nvPr/>
        </p:nvSpPr>
        <p:spPr>
          <a:xfrm>
            <a:off x="7448032" y="1768170"/>
            <a:ext cx="1175658" cy="2872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r>
              <a:rPr lang="es" sz="1200" u="sng">
                <a:solidFill>
                  <a:schemeClr val="tx2"/>
                </a:solidFill>
                <a:latin typeface="Source Sans Pro" panose="020B0503030403020204" pitchFamily="34" charset="0"/>
                <a:ea typeface="Source Sans Pro" panose="020B0503030403020204" pitchFamily="34" charset="0"/>
              </a:rPr>
              <a:t>Fecha</a:t>
            </a:r>
          </a:p>
        </p:txBody>
      </p:sp>
      <p:sp>
        <p:nvSpPr>
          <p:cNvPr id="40" name="TextBox 39">
            <a:extLst>
              <a:ext uri="{FF2B5EF4-FFF2-40B4-BE49-F238E27FC236}">
                <a16:creationId xmlns:a16="http://schemas.microsoft.com/office/drawing/2014/main" id="{0F3CCF7A-1A3F-4E31-DF30-4583C587F359}"/>
              </a:ext>
            </a:extLst>
          </p:cNvPr>
          <p:cNvSpPr txBox="1"/>
          <p:nvPr/>
        </p:nvSpPr>
        <p:spPr>
          <a:xfrm>
            <a:off x="10473900" y="1589175"/>
            <a:ext cx="1175658" cy="2872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r>
              <a:rPr lang="es" sz="1200" u="sng">
                <a:solidFill>
                  <a:schemeClr val="tx2"/>
                </a:solidFill>
                <a:latin typeface="Source Sans Pro" panose="020B0503030403020204" pitchFamily="34" charset="0"/>
                <a:ea typeface="Source Sans Pro" panose="020B0503030403020204" pitchFamily="34" charset="0"/>
              </a:rPr>
              <a:t>Batería</a:t>
            </a:r>
          </a:p>
        </p:txBody>
      </p:sp>
      <p:sp>
        <p:nvSpPr>
          <p:cNvPr id="41" name="TextBox 40">
            <a:extLst>
              <a:ext uri="{FF2B5EF4-FFF2-40B4-BE49-F238E27FC236}">
                <a16:creationId xmlns:a16="http://schemas.microsoft.com/office/drawing/2014/main" id="{A41ECD7B-1609-CD9D-164D-0A7D9A572603}"/>
              </a:ext>
            </a:extLst>
          </p:cNvPr>
          <p:cNvSpPr txBox="1"/>
          <p:nvPr/>
        </p:nvSpPr>
        <p:spPr>
          <a:xfrm>
            <a:off x="10804422" y="2077218"/>
            <a:ext cx="1175658" cy="2872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sz="1200" u="sng">
              <a:solidFill>
                <a:schemeClr val="tx2"/>
              </a:solidFill>
              <a:latin typeface="Source Sans Pro" panose="020B0503030403020204" pitchFamily="34" charset="0"/>
              <a:ea typeface="Source Sans Pro" panose="020B0503030403020204" pitchFamily="34" charset="0"/>
            </a:endParaRPr>
          </a:p>
        </p:txBody>
      </p:sp>
      <p:cxnSp>
        <p:nvCxnSpPr>
          <p:cNvPr id="45" name="Straight Arrow Connector 44">
            <a:extLst>
              <a:ext uri="{FF2B5EF4-FFF2-40B4-BE49-F238E27FC236}">
                <a16:creationId xmlns:a16="http://schemas.microsoft.com/office/drawing/2014/main" id="{D22C10EF-C019-57E4-081F-2A6EC3BA53BD}"/>
              </a:ext>
            </a:extLst>
          </p:cNvPr>
          <p:cNvCxnSpPr>
            <a:cxnSpLocks/>
          </p:cNvCxnSpPr>
          <p:nvPr/>
        </p:nvCxnSpPr>
        <p:spPr>
          <a:xfrm flipV="1">
            <a:off x="8032963" y="2811209"/>
            <a:ext cx="650438" cy="216780"/>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280A4655-14E6-40D6-95AE-8195E046D876}"/>
              </a:ext>
            </a:extLst>
          </p:cNvPr>
          <p:cNvSpPr>
            <a:spLocks noGrp="1"/>
          </p:cNvSpPr>
          <p:nvPr>
            <p:ph type="sldNum" sz="quarter" idx="4294967295"/>
          </p:nvPr>
        </p:nvSpPr>
        <p:spPr>
          <a:xfrm>
            <a:off x="0" y="6540500"/>
            <a:ext cx="204788" cy="235744"/>
          </a:xfrm>
          <a:prstGeom prst="rect">
            <a:avLst/>
          </a:prstGeom>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571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143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714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2286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857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3429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40005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457200" algn="ctr" defTabSz="206375" rtl="0" fontAlgn="auto" latinLnBrk="0" hangingPunct="0">
              <a:lnSpc>
                <a:spcPct val="100000"/>
              </a:lnSpc>
              <a:spcBef>
                <a:spcPts val="0"/>
              </a:spcBef>
              <a:spcAft>
                <a:spcPts val="0"/>
              </a:spcAft>
              <a:buClrTx/>
              <a:buSzTx/>
              <a:buFontTx/>
              <a:buNone/>
              <a:tabLst/>
              <a:defRPr kumimoji="0" sz="75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t>9</a:t>
            </a:fld>
            <a:endParaRPr lang="en-US"/>
          </a:p>
        </p:txBody>
      </p:sp>
      <p:cxnSp>
        <p:nvCxnSpPr>
          <p:cNvPr id="47" name="Straight Arrow Connector 46">
            <a:extLst>
              <a:ext uri="{FF2B5EF4-FFF2-40B4-BE49-F238E27FC236}">
                <a16:creationId xmlns:a16="http://schemas.microsoft.com/office/drawing/2014/main" id="{F2F08F88-6AC1-F307-E32D-7C8EEC49F994}"/>
              </a:ext>
            </a:extLst>
          </p:cNvPr>
          <p:cNvCxnSpPr>
            <a:cxnSpLocks/>
            <a:stCxn id="40" idx="1"/>
          </p:cNvCxnSpPr>
          <p:nvPr/>
        </p:nvCxnSpPr>
        <p:spPr>
          <a:xfrm flipH="1">
            <a:off x="9664129" y="1732804"/>
            <a:ext cx="809771" cy="429106"/>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8" name="Straight Arrow Connector 47">
            <a:extLst>
              <a:ext uri="{FF2B5EF4-FFF2-40B4-BE49-F238E27FC236}">
                <a16:creationId xmlns:a16="http://schemas.microsoft.com/office/drawing/2014/main" id="{37D626CE-F73F-3BCA-03CC-4EE34426AEF9}"/>
              </a:ext>
            </a:extLst>
          </p:cNvPr>
          <p:cNvCxnSpPr>
            <a:cxnSpLocks/>
          </p:cNvCxnSpPr>
          <p:nvPr/>
        </p:nvCxnSpPr>
        <p:spPr>
          <a:xfrm>
            <a:off x="7847842" y="1996619"/>
            <a:ext cx="835559" cy="146881"/>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FB1E0539-A1C4-4ED6-9362-2A88C1658F20}"/>
              </a:ext>
            </a:extLst>
          </p:cNvPr>
          <p:cNvSpPr txBox="1"/>
          <p:nvPr/>
        </p:nvSpPr>
        <p:spPr>
          <a:xfrm>
            <a:off x="4159692" y="859271"/>
            <a:ext cx="4333461"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lIns="25400" tIns="25400" rIns="25400" bIns="25400"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endParaRPr lang="en-US" sz="750">
              <a:solidFill>
                <a:schemeClr val="tx2"/>
              </a:solidFill>
              <a:latin typeface="Source Sans Pro" panose="020B0503030403020204" pitchFamily="34" charset="0"/>
              <a:ea typeface="Source Sans Pro" panose="020B0503030403020204" pitchFamily="34" charset="0"/>
            </a:endParaRPr>
          </a:p>
        </p:txBody>
      </p:sp>
      <p:sp>
        <p:nvSpPr>
          <p:cNvPr id="8" name="TextBox 7">
            <a:extLst>
              <a:ext uri="{FF2B5EF4-FFF2-40B4-BE49-F238E27FC236}">
                <a16:creationId xmlns:a16="http://schemas.microsoft.com/office/drawing/2014/main" id="{D22A8116-C8C8-4ACE-8934-F3DFD389886D}"/>
              </a:ext>
            </a:extLst>
          </p:cNvPr>
          <p:cNvSpPr txBox="1"/>
          <p:nvPr/>
        </p:nvSpPr>
        <p:spPr>
          <a:xfrm>
            <a:off x="0" y="6396653"/>
            <a:ext cx="249382" cy="379591"/>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a:solidFill>
                <a:schemeClr val="tx2"/>
              </a:solidFill>
              <a:latin typeface="Source Sans Pro" panose="020B0503030403020204" pitchFamily="34" charset="0"/>
              <a:ea typeface="Source Sans Pro" panose="020B0503030403020204" pitchFamily="34" charset="0"/>
            </a:endParaRPr>
          </a:p>
        </p:txBody>
      </p:sp>
      <p:cxnSp>
        <p:nvCxnSpPr>
          <p:cNvPr id="63" name="Straight Arrow Connector 62">
            <a:extLst>
              <a:ext uri="{FF2B5EF4-FFF2-40B4-BE49-F238E27FC236}">
                <a16:creationId xmlns:a16="http://schemas.microsoft.com/office/drawing/2014/main" id="{CD8BDDA3-E26A-A302-16E9-CC0EBBE2E766}"/>
              </a:ext>
            </a:extLst>
          </p:cNvPr>
          <p:cNvCxnSpPr>
            <a:cxnSpLocks/>
          </p:cNvCxnSpPr>
          <p:nvPr/>
        </p:nvCxnSpPr>
        <p:spPr>
          <a:xfrm flipH="1" flipV="1">
            <a:off x="9664129" y="2740915"/>
            <a:ext cx="610350" cy="6208"/>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8" name="Straight Arrow Connector 67">
            <a:extLst>
              <a:ext uri="{FF2B5EF4-FFF2-40B4-BE49-F238E27FC236}">
                <a16:creationId xmlns:a16="http://schemas.microsoft.com/office/drawing/2014/main" id="{A6290EEC-5530-5136-68FA-12C1E773935B}"/>
              </a:ext>
            </a:extLst>
          </p:cNvPr>
          <p:cNvCxnSpPr>
            <a:cxnSpLocks/>
          </p:cNvCxnSpPr>
          <p:nvPr/>
        </p:nvCxnSpPr>
        <p:spPr>
          <a:xfrm>
            <a:off x="7993584" y="2659727"/>
            <a:ext cx="666055" cy="0"/>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538B0019-9615-C7DB-5445-6A16A3CA95D2}"/>
              </a:ext>
            </a:extLst>
          </p:cNvPr>
          <p:cNvSpPr txBox="1"/>
          <p:nvPr/>
        </p:nvSpPr>
        <p:spPr>
          <a:xfrm>
            <a:off x="341886" y="3729425"/>
            <a:ext cx="6350277" cy="2286000"/>
          </a:xfrm>
          <a:prstGeom prst="rect">
            <a:avLst/>
          </a:prstGeom>
          <a:ln w="47625">
            <a:solidFill>
              <a:schemeClr val="accent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pPr algn="l"/>
            <a:endParaRPr lang="en-US" b="1">
              <a:latin typeface="Source Sans Pro" panose="020B0503030403020204" pitchFamily="34" charset="0"/>
              <a:ea typeface="Source Sans Pro" panose="020B0503030403020204" pitchFamily="34" charset="0"/>
            </a:endParaRPr>
          </a:p>
          <a:p>
            <a:pPr algn="l"/>
            <a:endParaRPr lang="en-US">
              <a:solidFill>
                <a:schemeClr val="tx2"/>
              </a:solidFill>
              <a:latin typeface="Source Sans Pro" panose="020B0503030403020204" pitchFamily="34" charset="0"/>
              <a:ea typeface="Source Sans Pro" panose="020B0503030403020204" pitchFamily="34" charset="0"/>
            </a:endParaRPr>
          </a:p>
          <a:p>
            <a:pPr algn="l"/>
            <a:endParaRPr lang="en-US">
              <a:solidFill>
                <a:schemeClr val="tx2"/>
              </a:solidFill>
              <a:latin typeface="Source Sans Pro" panose="020B0503030403020204" pitchFamily="34" charset="0"/>
              <a:ea typeface="Source Sans Pro" panose="020B0503030403020204" pitchFamily="34" charset="0"/>
            </a:endParaRPr>
          </a:p>
        </p:txBody>
      </p:sp>
      <p:sp>
        <p:nvSpPr>
          <p:cNvPr id="37" name="TextBox 36">
            <a:extLst>
              <a:ext uri="{FF2B5EF4-FFF2-40B4-BE49-F238E27FC236}">
                <a16:creationId xmlns:a16="http://schemas.microsoft.com/office/drawing/2014/main" id="{6CA32AB6-2B65-953F-3E71-24EC5CC50761}"/>
              </a:ext>
            </a:extLst>
          </p:cNvPr>
          <p:cNvSpPr txBox="1"/>
          <p:nvPr/>
        </p:nvSpPr>
        <p:spPr>
          <a:xfrm>
            <a:off x="405138" y="3964924"/>
            <a:ext cx="6097508" cy="203132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14="http://schemas.microsoft.com/office/powerpoint/2010/main" xmlns:a16="http://schemas.microsoft.com/office/drawing/2014/main" xmlns="" val="1"/>
            </a:ext>
          </a:extLst>
        </p:spPr>
        <p:txBody>
          <a:bodyPr wrap="square">
            <a:spAutoFit/>
          </a:bodyPr>
          <a:lstStyle/>
          <a:p>
            <a:pPr marL="742950" lvl="1" indent="-285750">
              <a:buFont typeface="Arial" panose="020B0604020202020204" pitchFamily="34" charset="0"/>
              <a:buChar char="•"/>
            </a:pPr>
            <a:r>
              <a:rPr lang="es" b="1">
                <a:latin typeface="Source Sans Pro" panose="020B0503030403020204" pitchFamily="34" charset="0"/>
                <a:ea typeface="Source Sans Pro" panose="020B0503030403020204" pitchFamily="34" charset="0"/>
              </a:rPr>
              <a:t>Pantalla de alerta</a:t>
            </a:r>
          </a:p>
          <a:p>
            <a:pPr marL="742950" lvl="1" indent="-285750">
              <a:buFont typeface="Arial" panose="020B0604020202020204" pitchFamily="34" charset="0"/>
              <a:buChar char="•"/>
            </a:pPr>
            <a:r>
              <a:rPr lang="es" b="1">
                <a:latin typeface="Source Sans Pro" panose="020B0503030403020204" pitchFamily="34" charset="0"/>
                <a:ea typeface="Source Sans Pro" panose="020B0503030403020204" pitchFamily="34" charset="0"/>
              </a:rPr>
              <a:t>Blanco:</a:t>
            </a:r>
            <a:r>
              <a:rPr lang="es">
                <a:solidFill>
                  <a:schemeClr val="tx2"/>
                </a:solidFill>
                <a:latin typeface="Source Sans Pro" panose="020B0503030403020204" pitchFamily="34" charset="0"/>
                <a:ea typeface="Source Sans Pro" panose="020B0503030403020204" pitchFamily="34" charset="0"/>
              </a:rPr>
              <a:t> parpadea cuando se busca la conectividad de red LoRa después de que se inicia la alerta.</a:t>
            </a:r>
            <a:endParaRPr lang="en-US" b="1">
              <a:latin typeface="Source Sans Pro" panose="020B0503030403020204" pitchFamily="34" charset="0"/>
              <a:ea typeface="Source Sans Pro" panose="020B0503030403020204" pitchFamily="34" charset="0"/>
            </a:endParaRPr>
          </a:p>
          <a:p>
            <a:pPr marL="742950" lvl="1" indent="-285750">
              <a:buFont typeface="Arial" panose="020B0604020202020204" pitchFamily="34" charset="0"/>
              <a:buChar char="•"/>
            </a:pPr>
            <a:r>
              <a:rPr lang="es" b="1">
                <a:latin typeface="Source Sans Pro" panose="020B0503030403020204" pitchFamily="34" charset="0"/>
                <a:ea typeface="Source Sans Pro" panose="020B0503030403020204" pitchFamily="34" charset="0"/>
              </a:rPr>
              <a:t>Rojo:</a:t>
            </a:r>
            <a:r>
              <a:rPr lang="es">
                <a:solidFill>
                  <a:schemeClr val="tx2"/>
                </a:solidFill>
                <a:latin typeface="Source Sans Pro" panose="020B0503030403020204" pitchFamily="34" charset="0"/>
                <a:ea typeface="Source Sans Pro" panose="020B0503030403020204" pitchFamily="34" charset="0"/>
              </a:rPr>
              <a:t> el parpadeo continuo indica una alerta activa</a:t>
            </a:r>
          </a:p>
          <a:p>
            <a:pPr marL="1200150" lvl="2" indent="-285750">
              <a:buFont typeface="Arial" panose="020B0604020202020204" pitchFamily="34" charset="0"/>
              <a:buChar char="•"/>
            </a:pPr>
            <a:r>
              <a:rPr lang="es" b="1">
                <a:latin typeface="Source Sans Pro" panose="020B0503030403020204" pitchFamily="34" charset="0"/>
                <a:ea typeface="Source Sans Pro" panose="020B0503030403020204" pitchFamily="34" charset="0"/>
              </a:rPr>
              <a:t>Azul cobalto/</a:t>
            </a:r>
            <a:r>
              <a:rPr lang="es" b="1">
                <a:solidFill>
                  <a:srgbClr val="FF0000"/>
                </a:solidFill>
                <a:latin typeface="Source Sans Pro" panose="020B0503030403020204" pitchFamily="34" charset="0"/>
                <a:ea typeface="Source Sans Pro" panose="020B0503030403020204" pitchFamily="34" charset="0"/>
              </a:rPr>
              <a:t>rojo</a:t>
            </a:r>
            <a:r>
              <a:rPr lang="es" b="1">
                <a:latin typeface="Source Sans Pro" panose="020B0503030403020204" pitchFamily="34" charset="0"/>
                <a:ea typeface="Source Sans Pro" panose="020B0503030403020204" pitchFamily="34" charset="0"/>
              </a:rPr>
              <a:t>: </a:t>
            </a:r>
            <a:r>
              <a:rPr lang="es">
                <a:solidFill>
                  <a:schemeClr val="tx2"/>
                </a:solidFill>
                <a:latin typeface="Source Sans Pro" panose="020B0503030403020204" pitchFamily="34" charset="0"/>
                <a:ea typeface="Source Sans Pro" panose="020B0503030403020204" pitchFamily="34" charset="0"/>
              </a:rPr>
              <a:t>indica que un respondedor se ha unido a la alerta activa</a:t>
            </a:r>
          </a:p>
          <a:p>
            <a:pPr marL="742950" lvl="1" indent="-285750">
              <a:buFont typeface="Arial" panose="020B0604020202020204" pitchFamily="34" charset="0"/>
              <a:buChar char="•"/>
            </a:pPr>
            <a:r>
              <a:rPr lang="es" b="1">
                <a:latin typeface="Source Sans Pro" panose="020B0503030403020204" pitchFamily="34" charset="0"/>
                <a:ea typeface="Source Sans Pro" panose="020B0503030403020204" pitchFamily="34" charset="0"/>
              </a:rPr>
              <a:t>Verde:</a:t>
            </a:r>
            <a:r>
              <a:rPr lang="es">
                <a:solidFill>
                  <a:schemeClr val="tx2"/>
                </a:solidFill>
                <a:latin typeface="Source Sans Pro" panose="020B0503030403020204" pitchFamily="34" charset="0"/>
                <a:ea typeface="Source Sans Pro" panose="020B0503030403020204" pitchFamily="34" charset="0"/>
              </a:rPr>
              <a:t> la alerta se ha borrado y se restablece a un estado listo</a:t>
            </a:r>
          </a:p>
        </p:txBody>
      </p:sp>
      <p:pic>
        <p:nvPicPr>
          <p:cNvPr id="21" name="Picture 20" descr="Un círculo rojo con borde azul&#10;&#10;Descripción generada automáticamente">
            <a:extLst>
              <a:ext uri="{FF2B5EF4-FFF2-40B4-BE49-F238E27FC236}">
                <a16:creationId xmlns:a16="http://schemas.microsoft.com/office/drawing/2014/main" id="{081C9D72-247D-8E1A-9EC3-C348294F6B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820" y="4783736"/>
            <a:ext cx="546100" cy="393700"/>
          </a:xfrm>
          <a:prstGeom prst="rect">
            <a:avLst/>
          </a:prstGeom>
        </p:spPr>
      </p:pic>
      <p:pic>
        <p:nvPicPr>
          <p:cNvPr id="23" name="Picture 22" descr="Un círculo verde con borde azul&#10;&#10;Descripción generada automáticamente">
            <a:extLst>
              <a:ext uri="{FF2B5EF4-FFF2-40B4-BE49-F238E27FC236}">
                <a16:creationId xmlns:a16="http://schemas.microsoft.com/office/drawing/2014/main" id="{BAA89910-2CA3-8A1F-41F6-1E465AA0B0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820" y="5596321"/>
            <a:ext cx="546100" cy="393700"/>
          </a:xfrm>
          <a:prstGeom prst="rect">
            <a:avLst/>
          </a:prstGeom>
        </p:spPr>
      </p:pic>
      <p:pic>
        <p:nvPicPr>
          <p:cNvPr id="64" name="Picture 63" descr="Un círculo azul con fondo blanco&#10;&#10;Descripción generada automáticamente">
            <a:extLst>
              <a:ext uri="{FF2B5EF4-FFF2-40B4-BE49-F238E27FC236}">
                <a16:creationId xmlns:a16="http://schemas.microsoft.com/office/drawing/2014/main" id="{84C0F969-D1E4-C885-6158-0B487969A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0" y="4197595"/>
            <a:ext cx="546100" cy="393700"/>
          </a:xfrm>
          <a:prstGeom prst="rect">
            <a:avLst/>
          </a:prstGeom>
        </p:spPr>
      </p:pic>
      <p:sp>
        <p:nvSpPr>
          <p:cNvPr id="79" name="TextBox 78">
            <a:extLst>
              <a:ext uri="{FF2B5EF4-FFF2-40B4-BE49-F238E27FC236}">
                <a16:creationId xmlns:a16="http://schemas.microsoft.com/office/drawing/2014/main" id="{F4D5EE72-2D97-BAE9-BAB7-699FD93DD6BB}"/>
              </a:ext>
            </a:extLst>
          </p:cNvPr>
          <p:cNvSpPr txBox="1"/>
          <p:nvPr/>
        </p:nvSpPr>
        <p:spPr>
          <a:xfrm>
            <a:off x="607649" y="6091972"/>
            <a:ext cx="11437546" cy="3488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p14="http://schemas.microsoft.com/office/powerpoint/2010/main" xmlns:a16="http://schemas.microsoft.com/office/drawing/2014/main" xmlns="" val="1"/>
            </a:ext>
          </a:extLst>
        </p:spPr>
        <p:txBody>
          <a:bodyPr wrap="square" lIns="50800" tIns="50800" rIns="50800" bIns="50800" rtlCol="0">
            <a:spAutoFit/>
          </a:bodyPr>
          <a:lstStyle/>
          <a:p>
            <a:r>
              <a:rPr lang="es" sz="1600" b="1">
                <a:solidFill>
                  <a:schemeClr val="accent2">
                    <a:lumMod val="75000"/>
                  </a:schemeClr>
                </a:solidFill>
                <a:latin typeface="Source Sans Pro" panose="020B0503030403020204" pitchFamily="34" charset="0"/>
                <a:ea typeface="Source Sans Pro" panose="020B0503030403020204" pitchFamily="34" charset="0"/>
              </a:rPr>
              <a:t>Una alerta activa solo se puede resolver a través del Portal, o como Respondedor a través de la aplicación React Mobile Hospitality. </a:t>
            </a:r>
          </a:p>
        </p:txBody>
      </p:sp>
      <p:pic>
        <p:nvPicPr>
          <p:cNvPr id="24" name="Picture 23">
            <a:extLst>
              <a:ext uri="{FF2B5EF4-FFF2-40B4-BE49-F238E27FC236}">
                <a16:creationId xmlns:a16="http://schemas.microsoft.com/office/drawing/2014/main" id="{06936479-62FF-D1CE-81F0-55AFC3A04E37}"/>
              </a:ext>
            </a:extLst>
          </p:cNvPr>
          <p:cNvPicPr>
            <a:picLocks noChangeAspect="1"/>
          </p:cNvPicPr>
          <p:nvPr/>
        </p:nvPicPr>
        <p:blipFill>
          <a:blip r:embed="rId8"/>
          <a:stretch>
            <a:fillRect/>
          </a:stretch>
        </p:blipFill>
        <p:spPr>
          <a:xfrm>
            <a:off x="7333959" y="3738287"/>
            <a:ext cx="5470109" cy="2484342"/>
          </a:xfrm>
          <a:prstGeom prst="rect">
            <a:avLst/>
          </a:prstGeom>
        </p:spPr>
      </p:pic>
      <p:pic>
        <p:nvPicPr>
          <p:cNvPr id="25" name="Picture 24">
            <a:extLst>
              <a:ext uri="{FF2B5EF4-FFF2-40B4-BE49-F238E27FC236}">
                <a16:creationId xmlns:a16="http://schemas.microsoft.com/office/drawing/2014/main" id="{B876ACC9-D8F7-476E-5F6E-BCADB96D713A}"/>
              </a:ext>
            </a:extLst>
          </p:cNvPr>
          <p:cNvPicPr>
            <a:picLocks noChangeAspect="1"/>
          </p:cNvPicPr>
          <p:nvPr/>
        </p:nvPicPr>
        <p:blipFill>
          <a:blip r:embed="rId9"/>
          <a:stretch>
            <a:fillRect/>
          </a:stretch>
        </p:blipFill>
        <p:spPr>
          <a:xfrm>
            <a:off x="8738657" y="3723796"/>
            <a:ext cx="5470109" cy="2484342"/>
          </a:xfrm>
          <a:prstGeom prst="rect">
            <a:avLst/>
          </a:prstGeom>
        </p:spPr>
      </p:pic>
      <p:pic>
        <p:nvPicPr>
          <p:cNvPr id="26" name="Picture 25">
            <a:extLst>
              <a:ext uri="{FF2B5EF4-FFF2-40B4-BE49-F238E27FC236}">
                <a16:creationId xmlns:a16="http://schemas.microsoft.com/office/drawing/2014/main" id="{0CB6025F-A4AF-BDC8-EB13-3825230BDA9E}"/>
              </a:ext>
            </a:extLst>
          </p:cNvPr>
          <p:cNvPicPr>
            <a:picLocks noChangeAspect="1"/>
          </p:cNvPicPr>
          <p:nvPr/>
        </p:nvPicPr>
        <p:blipFill>
          <a:blip r:embed="rId10"/>
          <a:stretch>
            <a:fillRect/>
          </a:stretch>
        </p:blipFill>
        <p:spPr>
          <a:xfrm>
            <a:off x="5964535" y="3746406"/>
            <a:ext cx="5470109" cy="2484342"/>
          </a:xfrm>
          <a:prstGeom prst="rect">
            <a:avLst/>
          </a:prstGeom>
        </p:spPr>
      </p:pic>
      <p:pic>
        <p:nvPicPr>
          <p:cNvPr id="27" name="Picture 26">
            <a:extLst>
              <a:ext uri="{FF2B5EF4-FFF2-40B4-BE49-F238E27FC236}">
                <a16:creationId xmlns:a16="http://schemas.microsoft.com/office/drawing/2014/main" id="{557841D6-9125-13B9-83AB-ED18D94CD0E4}"/>
              </a:ext>
            </a:extLst>
          </p:cNvPr>
          <p:cNvPicPr>
            <a:picLocks noChangeAspect="1"/>
          </p:cNvPicPr>
          <p:nvPr/>
        </p:nvPicPr>
        <p:blipFill>
          <a:blip r:embed="rId11"/>
          <a:stretch>
            <a:fillRect/>
          </a:stretch>
        </p:blipFill>
        <p:spPr>
          <a:xfrm>
            <a:off x="4665777" y="3763123"/>
            <a:ext cx="5470109" cy="2484342"/>
          </a:xfrm>
          <a:prstGeom prst="rect">
            <a:avLst/>
          </a:prstGeom>
        </p:spPr>
      </p:pic>
    </p:spTree>
    <p:extLst>
      <p:ext uri="{BB962C8B-B14F-4D97-AF65-F5344CB8AC3E}">
        <p14:creationId xmlns:p14="http://schemas.microsoft.com/office/powerpoint/2010/main" val="4202976833"/>
      </p:ext>
    </p:extLst>
  </p:cSld>
  <p:clrMapOvr>
    <a:masterClrMapping/>
  </p:clrMapOvr>
  <p:transition spd="med"/>
</p:sld>
</file>

<file path=ppt/theme/theme1.xml><?xml version="1.0" encoding="utf-8"?>
<a:theme xmlns:a="http://schemas.openxmlformats.org/drawingml/2006/main" name="React-Mobile">
  <a:themeElements>
    <a:clrScheme name="React Mobile 1">
      <a:dk1>
        <a:srgbClr val="333C4E"/>
      </a:dk1>
      <a:lt1>
        <a:srgbClr val="FFFFFF"/>
      </a:lt1>
      <a:dk2>
        <a:srgbClr val="A3ABAE"/>
      </a:dk2>
      <a:lt2>
        <a:srgbClr val="F0F7F8"/>
      </a:lt2>
      <a:accent1>
        <a:srgbClr val="30BCB0"/>
      </a:accent1>
      <a:accent2>
        <a:srgbClr val="7FC6BE"/>
      </a:accent2>
      <a:accent3>
        <a:srgbClr val="333B4D"/>
      </a:accent3>
      <a:accent4>
        <a:srgbClr val="A3ABAE"/>
      </a:accent4>
      <a:accent5>
        <a:srgbClr val="5C5A5C"/>
      </a:accent5>
      <a:accent6>
        <a:srgbClr val="5B5C5B"/>
      </a:accent6>
      <a:hlink>
        <a:srgbClr val="30BCB0"/>
      </a:hlink>
      <a:folHlink>
        <a:srgbClr val="30BCB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CC99C"/>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thm15="http://schemas.microsoft.com/office/thememl/2012/main" xmlns="" val="1"/>
          </a:ext>
        </a:extLst>
      </a:spPr>
      <a:bodyPr lIns="50800" tIns="50800" rIns="50800" bIns="50800">
        <a:spAutoFit/>
      </a:bodyPr>
      <a:lstStyle>
        <a:defPPr algn="l">
          <a:defRPr dirty="0">
            <a:solidFill>
              <a:schemeClr val="tx2"/>
            </a:solidFill>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React-Mobile" id="{C113DC4A-726E-4D4A-9C46-AE8BCEC10EB1}" vid="{AA83F642-6082-0C4D-AF30-FACD6AD5DC63}"/>
    </a:ext>
  </a:extLst>
</a:theme>
</file>

<file path=ppt/theme/theme2.xml><?xml version="1.0" encoding="utf-8"?>
<a:theme xmlns:a="http://schemas.openxmlformats.org/drawingml/2006/main" name="1_React-Mobile">
  <a:themeElements>
    <a:clrScheme name="React Mobile 1">
      <a:dk1>
        <a:srgbClr val="333C4E"/>
      </a:dk1>
      <a:lt1>
        <a:srgbClr val="FFFFFF"/>
      </a:lt1>
      <a:dk2>
        <a:srgbClr val="A3ABAE"/>
      </a:dk2>
      <a:lt2>
        <a:srgbClr val="F0F7F8"/>
      </a:lt2>
      <a:accent1>
        <a:srgbClr val="30BCB0"/>
      </a:accent1>
      <a:accent2>
        <a:srgbClr val="7FC6BE"/>
      </a:accent2>
      <a:accent3>
        <a:srgbClr val="333B4D"/>
      </a:accent3>
      <a:accent4>
        <a:srgbClr val="A3ABAE"/>
      </a:accent4>
      <a:accent5>
        <a:srgbClr val="5C5A5C"/>
      </a:accent5>
      <a:accent6>
        <a:srgbClr val="5B5C5B"/>
      </a:accent6>
      <a:hlink>
        <a:srgbClr val="30BCB0"/>
      </a:hlink>
      <a:folHlink>
        <a:srgbClr val="30BCB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CC99C"/>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thm15="http://schemas.microsoft.com/office/thememl/2012/main" xmlns="" val="1"/>
          </a:ext>
        </a:extLst>
      </a:spPr>
      <a:bodyPr lIns="50800" tIns="50800" rIns="50800" bIns="50800">
        <a:spAutoFit/>
      </a:bodyPr>
      <a:lstStyle>
        <a:defPPr algn="l">
          <a:defRPr dirty="0">
            <a:solidFill>
              <a:schemeClr val="tx2"/>
            </a:solidFill>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React-Mobile" id="{C113DC4A-726E-4D4A-9C46-AE8BCEC10EB1}" vid="{AA83F642-6082-0C4D-AF30-FACD6AD5DC63}"/>
    </a:ext>
  </a:extLst>
</a:theme>
</file>

<file path=ppt/theme/theme3.xml><?xml version="1.0" encoding="utf-8"?>
<a:theme xmlns:a="http://schemas.openxmlformats.org/drawingml/2006/main" name="React-Mobile">
  <a:themeElements>
    <a:clrScheme name="React Mobile 1">
      <a:dk1>
        <a:srgbClr val="333C4E"/>
      </a:dk1>
      <a:lt1>
        <a:srgbClr val="FFFFFF"/>
      </a:lt1>
      <a:dk2>
        <a:srgbClr val="A3ABAE"/>
      </a:dk2>
      <a:lt2>
        <a:srgbClr val="F0F7F8"/>
      </a:lt2>
      <a:accent1>
        <a:srgbClr val="30BCB0"/>
      </a:accent1>
      <a:accent2>
        <a:srgbClr val="7FC6BE"/>
      </a:accent2>
      <a:accent3>
        <a:srgbClr val="333B4D"/>
      </a:accent3>
      <a:accent4>
        <a:srgbClr val="A3ABAE"/>
      </a:accent4>
      <a:accent5>
        <a:srgbClr val="5C5A5C"/>
      </a:accent5>
      <a:accent6>
        <a:srgbClr val="5B5C5B"/>
      </a:accent6>
      <a:hlink>
        <a:srgbClr val="30BCB0"/>
      </a:hlink>
      <a:folHlink>
        <a:srgbClr val="30BCB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CC99C"/>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thm15="http://schemas.microsoft.com/office/thememl/2012/main" xmlns="" val="1"/>
          </a:ext>
        </a:extLst>
      </a:spPr>
      <a:bodyPr lIns="50800" tIns="50800" rIns="50800" bIns="50800">
        <a:spAutoFit/>
      </a:bodyPr>
      <a:lstStyle>
        <a:defPPr algn="l">
          <a:defRPr dirty="0">
            <a:solidFill>
              <a:schemeClr val="tx2"/>
            </a:solidFill>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React-Mobile" id="{C113DC4A-726E-4D4A-9C46-AE8BCEC10EB1}" vid="{AA83F642-6082-0C4D-AF30-FACD6AD5DC6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00C6E48F272741A901F336BDF9EC5C" ma:contentTypeVersion="19" ma:contentTypeDescription="Create a new document." ma:contentTypeScope="" ma:versionID="5d99ee3ca01bc0143b1c571d7bfa3bcc">
  <xsd:schema xmlns:xsd="http://www.w3.org/2001/XMLSchema" xmlns:xs="http://www.w3.org/2001/XMLSchema" xmlns:p="http://schemas.microsoft.com/office/2006/metadata/properties" xmlns:ns2="8723ae89-efc4-4b7e-82bf-4439044df737" xmlns:ns3="2bb40ee1-0e62-4534-98f2-0bd620667f30" targetNamespace="http://schemas.microsoft.com/office/2006/metadata/properties" ma:root="true" ma:fieldsID="2bdf8fd1333c502fbe4348412a3b137f" ns2:_="" ns3:_="">
    <xsd:import namespace="8723ae89-efc4-4b7e-82bf-4439044df737"/>
    <xsd:import namespace="2bb40ee1-0e62-4534-98f2-0bd620667f30"/>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23ae89-efc4-4b7e-82bf-4439044df737"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417f2781-f007-4ad7-b6c1-be38c2e62acb}" ma:internalName="TaxCatchAll" ma:showField="CatchAllData" ma:web="8723ae89-efc4-4b7e-82bf-4439044df7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bb40ee1-0e62-4534-98f2-0bd620667f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55ca1a-4048-4b80-8cb1-52d2325d0bd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b40ee1-0e62-4534-98f2-0bd620667f30">
      <Terms xmlns="http://schemas.microsoft.com/office/infopath/2007/PartnerControls"/>
    </lcf76f155ced4ddcb4097134ff3c332f>
    <TaxCatchAll xmlns="8723ae89-efc4-4b7e-82bf-4439044df737" xsi:nil="true"/>
  </documentManagement>
</p:properties>
</file>

<file path=customXml/itemProps1.xml><?xml version="1.0" encoding="utf-8"?>
<ds:datastoreItem xmlns:ds="http://schemas.openxmlformats.org/officeDocument/2006/customXml" ds:itemID="{AF59FA1C-EB66-4618-A673-F6614563BF51}">
  <ds:schemaRefs>
    <ds:schemaRef ds:uri="http://schemas.microsoft.com/sharepoint/v3/contenttype/forms"/>
  </ds:schemaRefs>
</ds:datastoreItem>
</file>

<file path=customXml/itemProps2.xml><?xml version="1.0" encoding="utf-8"?>
<ds:datastoreItem xmlns:ds="http://schemas.openxmlformats.org/officeDocument/2006/customXml" ds:itemID="{1881B4A9-9C16-4607-ACD8-1A7C8075488F}">
  <ds:schemaRefs>
    <ds:schemaRef ds:uri="2bb40ee1-0e62-4534-98f2-0bd620667f30"/>
    <ds:schemaRef ds:uri="8723ae89-efc4-4b7e-82bf-4439044df7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1A5EED2-C70D-4F46-9844-D60AFFD5A5D5}">
  <ds:schemaRefs>
    <ds:schemaRef ds:uri="2bb40ee1-0e62-4534-98f2-0bd620667f30"/>
    <ds:schemaRef ds:uri="8723ae89-efc4-4b7e-82bf-4439044df7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2647</Words>
  <Application>Microsoft Macintosh PowerPoint</Application>
  <PresentationFormat>Widescreen</PresentationFormat>
  <Paragraphs>208</Paragraphs>
  <Slides>23</Slides>
  <Notes>10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Arial</vt:lpstr>
      <vt:lpstr>Calibri</vt:lpstr>
      <vt:lpstr>Courier New</vt:lpstr>
      <vt:lpstr>Helvetica Neue</vt:lpstr>
      <vt:lpstr>Helvetica Neue Medium</vt:lpstr>
      <vt:lpstr>Segoe UI</vt:lpstr>
      <vt:lpstr>Slack-Lato</vt:lpstr>
      <vt:lpstr>Source Sans Pro</vt:lpstr>
      <vt:lpstr>Source Sans Pro Light</vt:lpstr>
      <vt:lpstr>Source Sans Pro Semibold</vt:lpstr>
      <vt:lpstr>Source Sans Pro Semibold</vt:lpstr>
      <vt:lpstr>Wingdings</vt:lpstr>
      <vt:lpstr>React-Mobile</vt:lpstr>
      <vt:lpstr>1_React-Mobile</vt:lpstr>
      <vt:lpstr>React-Mobile</vt:lpstr>
      <vt:lpstr>PowerPoint Presentation</vt:lpstr>
      <vt:lpstr>El sistema en acción</vt:lpstr>
      <vt:lpstr>Descripcion de producto</vt:lpstr>
      <vt:lpstr>Balizas Bluetooth  </vt:lpstr>
      <vt:lpstr>Botones LoRa </vt:lpstr>
      <vt:lpstr>Como usar el boton LoRa </vt:lpstr>
      <vt:lpstr>Pantalla de carga de botones LoRa</vt:lpstr>
      <vt:lpstr>Presionar el boton LoRa </vt:lpstr>
      <vt:lpstr>Dispositivo LoRa – Clave de color</vt:lpstr>
      <vt:lpstr>Detección de caídas LoRa</vt:lpstr>
      <vt:lpstr>Menú de dispositivos LoRa </vt:lpstr>
      <vt:lpstr>Portal del cliente </vt:lpstr>
      <vt:lpstr>Panel de control del portal y estado de mantenimiento del sistema </vt:lpstr>
      <vt:lpstr>Gestión de alertas </vt:lpstr>
      <vt:lpstr>Dispositivos: fuentes de alerta y respondedores </vt:lpstr>
      <vt:lpstr>Respondedores: usuarios y dispositivos </vt:lpstr>
      <vt:lpstr>Usuarios y roles </vt:lpstr>
      <vt:lpstr>Gestión de balizas </vt:lpstr>
      <vt:lpstr>Resolución de alertas desde el portal</vt:lpstr>
      <vt:lpstr>Aplicación React Mobile Hospitality: Respuesta a alertas activas</vt:lpstr>
      <vt:lpstr>Vista de balizas de aplicaciones de administración</vt:lpstr>
      <vt:lpstr>Sustitución de una baliza</vt:lpstr>
      <vt:lpstr>¡Contáctenos!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rosa quezada</cp:lastModifiedBy>
  <cp:revision>2</cp:revision>
  <dcterms:modified xsi:type="dcterms:W3CDTF">2025-04-17T02:43:39Z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0x0101006400C6E48F272741A901F336BDF9EC5C</vt:lpwstr>
  </property>
  <property fmtid="{D5CDD505-2E9C-101B-9397-08002B2CF9AE}" pid="3" name="MediaServiceImageTags">
    <vt:lpwstr/>
  </property>
</Properties>
</file>